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90" r:id="rId4"/>
    <p:sldId id="291" r:id="rId5"/>
    <p:sldId id="292" r:id="rId6"/>
    <p:sldId id="293" r:id="rId7"/>
    <p:sldId id="294" r:id="rId8"/>
    <p:sldId id="295" r:id="rId9"/>
    <p:sldId id="296" r:id="rId10"/>
    <p:sldId id="297" r:id="rId11"/>
    <p:sldId id="298" r:id="rId12"/>
    <p:sldId id="299" r:id="rId13"/>
    <p:sldId id="300" r:id="rId14"/>
    <p:sldId id="308" r:id="rId15"/>
    <p:sldId id="309" r:id="rId16"/>
    <p:sldId id="301" r:id="rId17"/>
    <p:sldId id="303" r:id="rId18"/>
    <p:sldId id="304" r:id="rId19"/>
    <p:sldId id="305" r:id="rId20"/>
    <p:sldId id="306" r:id="rId21"/>
    <p:sldId id="30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3"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400" autoAdjust="0"/>
  </p:normalViewPr>
  <p:slideViewPr>
    <p:cSldViewPr snapToGrid="0">
      <p:cViewPr varScale="1">
        <p:scale>
          <a:sx n="113" d="100"/>
          <a:sy n="113" d="100"/>
        </p:scale>
        <p:origin x="8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1AAAE46-5FE6-4461-BE16-B7B53DEC8BB3}"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B47F1-A73B-4597-8C1F-05D411F73707}" type="slidenum">
              <a:rPr lang="en-US" smtClean="0"/>
              <a:t>‹#›</a:t>
            </a:fld>
            <a:endParaRPr lang="en-US"/>
          </a:p>
        </p:txBody>
      </p:sp>
    </p:spTree>
    <p:extLst>
      <p:ext uri="{BB962C8B-B14F-4D97-AF65-F5344CB8AC3E}">
        <p14:creationId xmlns:p14="http://schemas.microsoft.com/office/powerpoint/2010/main" val="2073858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AAAE46-5FE6-4461-BE16-B7B53DEC8BB3}"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B47F1-A73B-4597-8C1F-05D411F73707}" type="slidenum">
              <a:rPr lang="en-US" smtClean="0"/>
              <a:t>‹#›</a:t>
            </a:fld>
            <a:endParaRPr lang="en-US"/>
          </a:p>
        </p:txBody>
      </p:sp>
    </p:spTree>
    <p:extLst>
      <p:ext uri="{BB962C8B-B14F-4D97-AF65-F5344CB8AC3E}">
        <p14:creationId xmlns:p14="http://schemas.microsoft.com/office/powerpoint/2010/main" val="2643797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AAAE46-5FE6-4461-BE16-B7B53DEC8BB3}"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B47F1-A73B-4597-8C1F-05D411F73707}" type="slidenum">
              <a:rPr lang="en-US" smtClean="0"/>
              <a:t>‹#›</a:t>
            </a:fld>
            <a:endParaRPr lang="en-US"/>
          </a:p>
        </p:txBody>
      </p:sp>
    </p:spTree>
    <p:extLst>
      <p:ext uri="{BB962C8B-B14F-4D97-AF65-F5344CB8AC3E}">
        <p14:creationId xmlns:p14="http://schemas.microsoft.com/office/powerpoint/2010/main" val="3074952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AAAE46-5FE6-4461-BE16-B7B53DEC8BB3}"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B47F1-A73B-4597-8C1F-05D411F73707}" type="slidenum">
              <a:rPr lang="en-US" smtClean="0"/>
              <a:t>‹#›</a:t>
            </a:fld>
            <a:endParaRPr lang="en-US"/>
          </a:p>
        </p:txBody>
      </p:sp>
    </p:spTree>
    <p:extLst>
      <p:ext uri="{BB962C8B-B14F-4D97-AF65-F5344CB8AC3E}">
        <p14:creationId xmlns:p14="http://schemas.microsoft.com/office/powerpoint/2010/main" val="3762711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1AAAE46-5FE6-4461-BE16-B7B53DEC8BB3}" type="datetimeFigureOut">
              <a:rPr lang="en-US" smtClean="0"/>
              <a:t>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B47F1-A73B-4597-8C1F-05D411F73707}" type="slidenum">
              <a:rPr lang="en-US" smtClean="0"/>
              <a:t>‹#›</a:t>
            </a:fld>
            <a:endParaRPr lang="en-US"/>
          </a:p>
        </p:txBody>
      </p:sp>
    </p:spTree>
    <p:extLst>
      <p:ext uri="{BB962C8B-B14F-4D97-AF65-F5344CB8AC3E}">
        <p14:creationId xmlns:p14="http://schemas.microsoft.com/office/powerpoint/2010/main" val="532260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1AAAE46-5FE6-4461-BE16-B7B53DEC8BB3}" type="datetimeFigureOut">
              <a:rPr lang="en-US" smtClean="0"/>
              <a:t>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B47F1-A73B-4597-8C1F-05D411F73707}" type="slidenum">
              <a:rPr lang="en-US" smtClean="0"/>
              <a:t>‹#›</a:t>
            </a:fld>
            <a:endParaRPr lang="en-US"/>
          </a:p>
        </p:txBody>
      </p:sp>
    </p:spTree>
    <p:extLst>
      <p:ext uri="{BB962C8B-B14F-4D97-AF65-F5344CB8AC3E}">
        <p14:creationId xmlns:p14="http://schemas.microsoft.com/office/powerpoint/2010/main" val="2138231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1AAAE46-5FE6-4461-BE16-B7B53DEC8BB3}" type="datetimeFigureOut">
              <a:rPr lang="en-US" smtClean="0"/>
              <a:t>2/10/2020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CB47F1-A73B-4597-8C1F-05D411F73707}" type="slidenum">
              <a:rPr lang="en-US" smtClean="0"/>
              <a:t>‹#›</a:t>
            </a:fld>
            <a:endParaRPr lang="en-US"/>
          </a:p>
        </p:txBody>
      </p:sp>
    </p:spTree>
    <p:extLst>
      <p:ext uri="{BB962C8B-B14F-4D97-AF65-F5344CB8AC3E}">
        <p14:creationId xmlns:p14="http://schemas.microsoft.com/office/powerpoint/2010/main" val="3238884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AAAE46-5FE6-4461-BE16-B7B53DEC8BB3}" type="datetimeFigureOut">
              <a:rPr lang="en-US" smtClean="0"/>
              <a:t>2/10/2020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CB47F1-A73B-4597-8C1F-05D411F73707}" type="slidenum">
              <a:rPr lang="en-US" smtClean="0"/>
              <a:t>‹#›</a:t>
            </a:fld>
            <a:endParaRPr lang="en-US"/>
          </a:p>
        </p:txBody>
      </p:sp>
    </p:spTree>
    <p:extLst>
      <p:ext uri="{BB962C8B-B14F-4D97-AF65-F5344CB8AC3E}">
        <p14:creationId xmlns:p14="http://schemas.microsoft.com/office/powerpoint/2010/main" val="3023572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AAAE46-5FE6-4461-BE16-B7B53DEC8BB3}" type="datetimeFigureOut">
              <a:rPr lang="en-US" smtClean="0"/>
              <a:t>2/10/2020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CB47F1-A73B-4597-8C1F-05D411F73707}" type="slidenum">
              <a:rPr lang="en-US" smtClean="0"/>
              <a:t>‹#›</a:t>
            </a:fld>
            <a:endParaRPr lang="en-US"/>
          </a:p>
        </p:txBody>
      </p:sp>
    </p:spTree>
    <p:extLst>
      <p:ext uri="{BB962C8B-B14F-4D97-AF65-F5344CB8AC3E}">
        <p14:creationId xmlns:p14="http://schemas.microsoft.com/office/powerpoint/2010/main" val="3394542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1AAAE46-5FE6-4461-BE16-B7B53DEC8BB3}" type="datetimeFigureOut">
              <a:rPr lang="en-US" smtClean="0"/>
              <a:t>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B47F1-A73B-4597-8C1F-05D411F73707}" type="slidenum">
              <a:rPr lang="en-US" smtClean="0"/>
              <a:t>‹#›</a:t>
            </a:fld>
            <a:endParaRPr lang="en-US"/>
          </a:p>
        </p:txBody>
      </p:sp>
    </p:spTree>
    <p:extLst>
      <p:ext uri="{BB962C8B-B14F-4D97-AF65-F5344CB8AC3E}">
        <p14:creationId xmlns:p14="http://schemas.microsoft.com/office/powerpoint/2010/main" val="733451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1AAAE46-5FE6-4461-BE16-B7B53DEC8BB3}" type="datetimeFigureOut">
              <a:rPr lang="en-US" smtClean="0"/>
              <a:t>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B47F1-A73B-4597-8C1F-05D411F73707}" type="slidenum">
              <a:rPr lang="en-US" smtClean="0"/>
              <a:t>‹#›</a:t>
            </a:fld>
            <a:endParaRPr lang="en-US"/>
          </a:p>
        </p:txBody>
      </p:sp>
    </p:spTree>
    <p:extLst>
      <p:ext uri="{BB962C8B-B14F-4D97-AF65-F5344CB8AC3E}">
        <p14:creationId xmlns:p14="http://schemas.microsoft.com/office/powerpoint/2010/main" val="1372312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AAAE46-5FE6-4461-BE16-B7B53DEC8BB3}" type="datetimeFigureOut">
              <a:rPr lang="en-US" smtClean="0"/>
              <a:t>2/10/2020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CB47F1-A73B-4597-8C1F-05D411F73707}" type="slidenum">
              <a:rPr lang="en-US" smtClean="0"/>
              <a:t>‹#›</a:t>
            </a:fld>
            <a:endParaRPr lang="en-US"/>
          </a:p>
        </p:txBody>
      </p:sp>
    </p:spTree>
    <p:extLst>
      <p:ext uri="{BB962C8B-B14F-4D97-AF65-F5344CB8AC3E}">
        <p14:creationId xmlns:p14="http://schemas.microsoft.com/office/powerpoint/2010/main" val="11550084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30781" y="931319"/>
            <a:ext cx="8830493" cy="2387600"/>
          </a:xfrm>
        </p:spPr>
        <p:txBody>
          <a:bodyPr>
            <a:normAutofit/>
          </a:bodyPr>
          <a:lstStyle/>
          <a:p>
            <a:pPr algn="l"/>
            <a:r>
              <a:rPr lang="en-US" b="1" dirty="0" smtClean="0">
                <a:latin typeface="+mn-lt"/>
              </a:rPr>
              <a:t>MobileDiser</a:t>
            </a:r>
            <a:endParaRPr lang="en-US" b="1" dirty="0">
              <a:latin typeface="+mn-lt"/>
            </a:endParaRPr>
          </a:p>
        </p:txBody>
      </p:sp>
      <p:sp>
        <p:nvSpPr>
          <p:cNvPr id="3" name="Subtitle 2"/>
          <p:cNvSpPr>
            <a:spLocks noGrp="1"/>
          </p:cNvSpPr>
          <p:nvPr>
            <p:ph type="subTitle" idx="1"/>
          </p:nvPr>
        </p:nvSpPr>
        <p:spPr>
          <a:xfrm>
            <a:off x="4110584" y="3332935"/>
            <a:ext cx="6520544" cy="1655762"/>
          </a:xfrm>
        </p:spPr>
        <p:txBody>
          <a:bodyPr/>
          <a:lstStyle/>
          <a:p>
            <a:r>
              <a:rPr lang="en-US" dirty="0" smtClean="0"/>
              <a:t>Merchandising Inventory System</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753" y="1167879"/>
            <a:ext cx="4110585" cy="4663441"/>
          </a:xfrm>
          <a:prstGeom prst="rect">
            <a:avLst/>
          </a:prstGeom>
        </p:spPr>
      </p:pic>
    </p:spTree>
    <p:extLst>
      <p:ext uri="{BB962C8B-B14F-4D97-AF65-F5344CB8AC3E}">
        <p14:creationId xmlns:p14="http://schemas.microsoft.com/office/powerpoint/2010/main" val="22142110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281852" y="270601"/>
            <a:ext cx="3567328" cy="2585323"/>
          </a:xfrm>
          <a:prstGeom prst="rect">
            <a:avLst/>
          </a:prstGeom>
          <a:noFill/>
        </p:spPr>
        <p:txBody>
          <a:bodyPr wrap="square" rtlCol="0">
            <a:spAutoFit/>
          </a:bodyPr>
          <a:lstStyle/>
          <a:p>
            <a:r>
              <a:rPr lang="en-US" b="1" dirty="0" smtClean="0"/>
              <a:t>Delivery Count</a:t>
            </a:r>
          </a:p>
          <a:p>
            <a:endParaRPr lang="en-US" b="1" dirty="0"/>
          </a:p>
          <a:p>
            <a:pPr marL="342900" indent="-342900">
              <a:buAutoNum type="arabicPeriod"/>
            </a:pPr>
            <a:r>
              <a:rPr lang="en-US" dirty="0"/>
              <a:t>Tap Search Item Button</a:t>
            </a:r>
          </a:p>
          <a:p>
            <a:pPr marL="342900" indent="-342900">
              <a:buAutoNum type="arabicPeriod"/>
            </a:pPr>
            <a:r>
              <a:rPr lang="en-US" dirty="0"/>
              <a:t>Select One Material</a:t>
            </a:r>
          </a:p>
          <a:p>
            <a:pPr marL="342900" indent="-342900">
              <a:buAutoNum type="arabicPeriod"/>
            </a:pPr>
            <a:r>
              <a:rPr lang="en-US" dirty="0"/>
              <a:t>Input </a:t>
            </a:r>
            <a:r>
              <a:rPr lang="en-US" dirty="0" err="1"/>
              <a:t>Qty</a:t>
            </a:r>
            <a:r>
              <a:rPr lang="en-US" dirty="0"/>
              <a:t> Counted</a:t>
            </a:r>
          </a:p>
          <a:p>
            <a:pPr marL="342900" indent="-342900">
              <a:buAutoNum type="arabicPeriod"/>
            </a:pPr>
            <a:r>
              <a:rPr lang="en-US" dirty="0"/>
              <a:t>Select Unit of Measurement</a:t>
            </a:r>
          </a:p>
          <a:p>
            <a:pPr marL="342900" indent="-342900">
              <a:buAutoNum type="arabicPeriod"/>
            </a:pPr>
            <a:r>
              <a:rPr lang="en-US" dirty="0"/>
              <a:t>Select Date Delivered</a:t>
            </a:r>
          </a:p>
          <a:p>
            <a:pPr marL="342900" indent="-342900">
              <a:buAutoNum type="arabicPeriod"/>
            </a:pPr>
            <a:r>
              <a:rPr lang="en-US" dirty="0"/>
              <a:t>Tap Save Button</a:t>
            </a:r>
          </a:p>
          <a:p>
            <a:endParaRPr lang="en-US" b="1" dirty="0" smtClean="0"/>
          </a:p>
        </p:txBody>
      </p:sp>
      <p:pic>
        <p:nvPicPr>
          <p:cNvPr id="3" name="Picture 2"/>
          <p:cNvPicPr>
            <a:picLocks noChangeAspect="1"/>
          </p:cNvPicPr>
          <p:nvPr/>
        </p:nvPicPr>
        <p:blipFill>
          <a:blip r:embed="rId2"/>
          <a:stretch>
            <a:fillRect/>
          </a:stretch>
        </p:blipFill>
        <p:spPr>
          <a:xfrm>
            <a:off x="287382" y="270601"/>
            <a:ext cx="3684865" cy="6260828"/>
          </a:xfrm>
          <a:prstGeom prst="rect">
            <a:avLst/>
          </a:prstGeom>
        </p:spPr>
      </p:pic>
      <p:pic>
        <p:nvPicPr>
          <p:cNvPr id="4" name="Picture 3"/>
          <p:cNvPicPr>
            <a:picLocks noChangeAspect="1"/>
          </p:cNvPicPr>
          <p:nvPr/>
        </p:nvPicPr>
        <p:blipFill>
          <a:blip r:embed="rId3"/>
          <a:stretch>
            <a:fillRect/>
          </a:stretch>
        </p:blipFill>
        <p:spPr>
          <a:xfrm>
            <a:off x="4207326" y="270601"/>
            <a:ext cx="3757883" cy="6260828"/>
          </a:xfrm>
          <a:prstGeom prst="rect">
            <a:avLst/>
          </a:prstGeom>
        </p:spPr>
      </p:pic>
      <p:sp>
        <p:nvSpPr>
          <p:cNvPr id="5" name="Rectangle 4"/>
          <p:cNvSpPr/>
          <p:nvPr/>
        </p:nvSpPr>
        <p:spPr>
          <a:xfrm>
            <a:off x="8281852" y="4463969"/>
            <a:ext cx="3518262" cy="1354217"/>
          </a:xfrm>
          <a:prstGeom prst="rect">
            <a:avLst/>
          </a:prstGeom>
        </p:spPr>
        <p:txBody>
          <a:bodyPr wrap="square">
            <a:spAutoFit/>
          </a:bodyPr>
          <a:lstStyle/>
          <a:p>
            <a:r>
              <a:rPr lang="en-US" sz="1600" i="1" dirty="0" smtClean="0">
                <a:solidFill>
                  <a:srgbClr val="FF0000"/>
                </a:solidFill>
              </a:rPr>
              <a:t>Note:</a:t>
            </a:r>
          </a:p>
          <a:p>
            <a:pPr marL="285750" indent="-285750">
              <a:buFont typeface="Arial" panose="020B0604020202020204" pitchFamily="34" charset="0"/>
              <a:buChar char="•"/>
            </a:pPr>
            <a:r>
              <a:rPr lang="en-US" sz="1600" i="1" dirty="0" smtClean="0">
                <a:solidFill>
                  <a:srgbClr val="FF0000"/>
                </a:solidFill>
              </a:rPr>
              <a:t>You can search a material by inputting text inside a search box then tap search button</a:t>
            </a:r>
          </a:p>
          <a:p>
            <a:endParaRPr lang="en-US" i="1" dirty="0">
              <a:solidFill>
                <a:srgbClr val="FF0000"/>
              </a:solidFill>
            </a:endParaRPr>
          </a:p>
        </p:txBody>
      </p:sp>
      <p:grpSp>
        <p:nvGrpSpPr>
          <p:cNvPr id="6" name="Group 5"/>
          <p:cNvGrpSpPr/>
          <p:nvPr/>
        </p:nvGrpSpPr>
        <p:grpSpPr>
          <a:xfrm>
            <a:off x="2359782" y="688289"/>
            <a:ext cx="1650565" cy="796274"/>
            <a:chOff x="5449499" y="3260855"/>
            <a:chExt cx="1650565" cy="848482"/>
          </a:xfrm>
        </p:grpSpPr>
        <p:sp>
          <p:nvSpPr>
            <p:cNvPr id="7" name="Rectangle 6"/>
            <p:cNvSpPr/>
            <p:nvPr/>
          </p:nvSpPr>
          <p:spPr>
            <a:xfrm>
              <a:off x="5449499" y="3520622"/>
              <a:ext cx="1399417" cy="588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625447" y="3260855"/>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1</a:t>
              </a:r>
              <a:endParaRPr lang="en-US" sz="1100" b="1" dirty="0"/>
            </a:p>
          </p:txBody>
        </p:sp>
      </p:grpSp>
      <p:grpSp>
        <p:nvGrpSpPr>
          <p:cNvPr id="10" name="Group 9"/>
          <p:cNvGrpSpPr/>
          <p:nvPr/>
        </p:nvGrpSpPr>
        <p:grpSpPr>
          <a:xfrm>
            <a:off x="4250556" y="1831292"/>
            <a:ext cx="3809952" cy="1242109"/>
            <a:chOff x="5449499" y="3314988"/>
            <a:chExt cx="3809952" cy="1323548"/>
          </a:xfrm>
        </p:grpSpPr>
        <p:sp>
          <p:nvSpPr>
            <p:cNvPr id="11" name="Rectangle 10"/>
            <p:cNvSpPr/>
            <p:nvPr/>
          </p:nvSpPr>
          <p:spPr>
            <a:xfrm>
              <a:off x="5449499" y="3520622"/>
              <a:ext cx="3572644" cy="1117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784834" y="3314988"/>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2</a:t>
              </a:r>
              <a:endParaRPr lang="en-US" sz="1100" b="1" dirty="0"/>
            </a:p>
          </p:txBody>
        </p:sp>
      </p:grpSp>
      <p:grpSp>
        <p:nvGrpSpPr>
          <p:cNvPr id="13" name="Group 12"/>
          <p:cNvGrpSpPr/>
          <p:nvPr/>
        </p:nvGrpSpPr>
        <p:grpSpPr>
          <a:xfrm>
            <a:off x="3022600" y="4078004"/>
            <a:ext cx="1107968" cy="556156"/>
            <a:chOff x="5761652" y="3516716"/>
            <a:chExt cx="1107968" cy="592621"/>
          </a:xfrm>
        </p:grpSpPr>
        <p:sp>
          <p:nvSpPr>
            <p:cNvPr id="14" name="Rectangle 13"/>
            <p:cNvSpPr/>
            <p:nvPr/>
          </p:nvSpPr>
          <p:spPr>
            <a:xfrm>
              <a:off x="5761652" y="3672123"/>
              <a:ext cx="863795" cy="437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95003" y="3516716"/>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3</a:t>
              </a:r>
              <a:endParaRPr lang="en-US" sz="1100" b="1" dirty="0"/>
            </a:p>
          </p:txBody>
        </p:sp>
      </p:grpSp>
      <p:grpSp>
        <p:nvGrpSpPr>
          <p:cNvPr id="16" name="Group 15"/>
          <p:cNvGrpSpPr/>
          <p:nvPr/>
        </p:nvGrpSpPr>
        <p:grpSpPr>
          <a:xfrm>
            <a:off x="3022601" y="3611659"/>
            <a:ext cx="1107968" cy="556156"/>
            <a:chOff x="5761652" y="3516716"/>
            <a:chExt cx="1107968" cy="592621"/>
          </a:xfrm>
        </p:grpSpPr>
        <p:sp>
          <p:nvSpPr>
            <p:cNvPr id="17" name="Rectangle 16"/>
            <p:cNvSpPr/>
            <p:nvPr/>
          </p:nvSpPr>
          <p:spPr>
            <a:xfrm>
              <a:off x="5761652" y="3672123"/>
              <a:ext cx="863795" cy="437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395003" y="3516716"/>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4</a:t>
              </a:r>
              <a:endParaRPr lang="en-US" sz="1100" b="1" dirty="0"/>
            </a:p>
          </p:txBody>
        </p:sp>
      </p:grpSp>
      <p:grpSp>
        <p:nvGrpSpPr>
          <p:cNvPr id="19" name="Group 18"/>
          <p:cNvGrpSpPr/>
          <p:nvPr/>
        </p:nvGrpSpPr>
        <p:grpSpPr>
          <a:xfrm>
            <a:off x="2133601" y="3154496"/>
            <a:ext cx="1996968" cy="556156"/>
            <a:chOff x="4872652" y="3516716"/>
            <a:chExt cx="1996968" cy="592621"/>
          </a:xfrm>
        </p:grpSpPr>
        <p:sp>
          <p:nvSpPr>
            <p:cNvPr id="20" name="Rectangle 19"/>
            <p:cNvSpPr/>
            <p:nvPr/>
          </p:nvSpPr>
          <p:spPr>
            <a:xfrm>
              <a:off x="4872652" y="3672123"/>
              <a:ext cx="1752796" cy="437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395003" y="3516716"/>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5</a:t>
              </a:r>
              <a:endParaRPr lang="en-US" sz="1100" b="1" dirty="0"/>
            </a:p>
          </p:txBody>
        </p:sp>
      </p:grpSp>
      <p:grpSp>
        <p:nvGrpSpPr>
          <p:cNvPr id="22" name="Group 21"/>
          <p:cNvGrpSpPr/>
          <p:nvPr/>
        </p:nvGrpSpPr>
        <p:grpSpPr>
          <a:xfrm>
            <a:off x="706444" y="5737647"/>
            <a:ext cx="3202304" cy="745472"/>
            <a:chOff x="5449499" y="3314988"/>
            <a:chExt cx="3202304" cy="794349"/>
          </a:xfrm>
        </p:grpSpPr>
        <p:sp>
          <p:nvSpPr>
            <p:cNvPr id="23" name="Rectangle 22"/>
            <p:cNvSpPr/>
            <p:nvPr/>
          </p:nvSpPr>
          <p:spPr>
            <a:xfrm>
              <a:off x="5449499" y="3520622"/>
              <a:ext cx="2949507" cy="588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177186" y="3314988"/>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6</a:t>
              </a:r>
              <a:endParaRPr lang="en-US" sz="1100" b="1" dirty="0"/>
            </a:p>
          </p:txBody>
        </p:sp>
      </p:grpSp>
    </p:spTree>
    <p:extLst>
      <p:ext uri="{BB962C8B-B14F-4D97-AF65-F5344CB8AC3E}">
        <p14:creationId xmlns:p14="http://schemas.microsoft.com/office/powerpoint/2010/main" val="26952844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281852" y="270601"/>
            <a:ext cx="3567328" cy="3139321"/>
          </a:xfrm>
          <a:prstGeom prst="rect">
            <a:avLst/>
          </a:prstGeom>
          <a:noFill/>
        </p:spPr>
        <p:txBody>
          <a:bodyPr wrap="square" rtlCol="0">
            <a:spAutoFit/>
          </a:bodyPr>
          <a:lstStyle/>
          <a:p>
            <a:r>
              <a:rPr lang="en-US" b="1" dirty="0" smtClean="0"/>
              <a:t>Return Count</a:t>
            </a:r>
          </a:p>
          <a:p>
            <a:endParaRPr lang="en-US" b="1" dirty="0"/>
          </a:p>
          <a:p>
            <a:pPr marL="342900" indent="-342900">
              <a:buAutoNum type="arabicPeriod"/>
            </a:pPr>
            <a:r>
              <a:rPr lang="en-US" dirty="0"/>
              <a:t>Tap Search Item Button</a:t>
            </a:r>
          </a:p>
          <a:p>
            <a:pPr marL="342900" indent="-342900">
              <a:buAutoNum type="arabicPeriod"/>
            </a:pPr>
            <a:r>
              <a:rPr lang="en-US" dirty="0"/>
              <a:t>Select One Material</a:t>
            </a:r>
          </a:p>
          <a:p>
            <a:pPr marL="342900" indent="-342900">
              <a:buAutoNum type="arabicPeriod"/>
            </a:pPr>
            <a:r>
              <a:rPr lang="en-US" dirty="0"/>
              <a:t>Input </a:t>
            </a:r>
            <a:r>
              <a:rPr lang="en-US" dirty="0" err="1"/>
              <a:t>Qty</a:t>
            </a:r>
            <a:r>
              <a:rPr lang="en-US" dirty="0"/>
              <a:t> Counted</a:t>
            </a:r>
          </a:p>
          <a:p>
            <a:pPr marL="342900" indent="-342900">
              <a:buAutoNum type="arabicPeriod"/>
            </a:pPr>
            <a:r>
              <a:rPr lang="en-US" dirty="0"/>
              <a:t>Select Unit of Measurement</a:t>
            </a:r>
          </a:p>
          <a:p>
            <a:pPr marL="342900" indent="-342900">
              <a:buAutoNum type="arabicPeriod"/>
            </a:pPr>
            <a:r>
              <a:rPr lang="en-US" dirty="0"/>
              <a:t>Select Date </a:t>
            </a:r>
            <a:r>
              <a:rPr lang="en-US" dirty="0" smtClean="0"/>
              <a:t>Return</a:t>
            </a:r>
          </a:p>
          <a:p>
            <a:pPr marL="342900" indent="-342900">
              <a:buAutoNum type="arabicPeriod"/>
            </a:pPr>
            <a:r>
              <a:rPr lang="en-US" dirty="0" smtClean="0"/>
              <a:t>Select Remarks</a:t>
            </a:r>
          </a:p>
          <a:p>
            <a:pPr marL="342900" indent="-342900">
              <a:buAutoNum type="arabicPeriod"/>
            </a:pPr>
            <a:r>
              <a:rPr lang="en-US" dirty="0" smtClean="0"/>
              <a:t>Tap Add Expiration Details</a:t>
            </a:r>
            <a:endParaRPr lang="en-US" dirty="0"/>
          </a:p>
          <a:p>
            <a:pPr marL="342900" indent="-342900">
              <a:buAutoNum type="arabicPeriod"/>
            </a:pPr>
            <a:r>
              <a:rPr lang="en-US" dirty="0"/>
              <a:t>Tap Save Button</a:t>
            </a:r>
          </a:p>
          <a:p>
            <a:endParaRPr lang="en-US" b="1" dirty="0" smtClean="0"/>
          </a:p>
        </p:txBody>
      </p:sp>
      <p:pic>
        <p:nvPicPr>
          <p:cNvPr id="4" name="Picture 3"/>
          <p:cNvPicPr>
            <a:picLocks noChangeAspect="1"/>
          </p:cNvPicPr>
          <p:nvPr/>
        </p:nvPicPr>
        <p:blipFill>
          <a:blip r:embed="rId2"/>
          <a:stretch>
            <a:fillRect/>
          </a:stretch>
        </p:blipFill>
        <p:spPr>
          <a:xfrm>
            <a:off x="4207326" y="270601"/>
            <a:ext cx="3757883" cy="6260828"/>
          </a:xfrm>
          <a:prstGeom prst="rect">
            <a:avLst/>
          </a:prstGeom>
        </p:spPr>
      </p:pic>
      <p:pic>
        <p:nvPicPr>
          <p:cNvPr id="2" name="Picture 1"/>
          <p:cNvPicPr>
            <a:picLocks noChangeAspect="1"/>
          </p:cNvPicPr>
          <p:nvPr/>
        </p:nvPicPr>
        <p:blipFill>
          <a:blip r:embed="rId3"/>
          <a:stretch>
            <a:fillRect/>
          </a:stretch>
        </p:blipFill>
        <p:spPr>
          <a:xfrm>
            <a:off x="347357" y="270601"/>
            <a:ext cx="3750919" cy="6260828"/>
          </a:xfrm>
          <a:prstGeom prst="rect">
            <a:avLst/>
          </a:prstGeom>
        </p:spPr>
      </p:pic>
      <p:sp>
        <p:nvSpPr>
          <p:cNvPr id="6" name="Rectangle 5"/>
          <p:cNvSpPr/>
          <p:nvPr/>
        </p:nvSpPr>
        <p:spPr>
          <a:xfrm>
            <a:off x="8281852" y="4463969"/>
            <a:ext cx="3518262" cy="2062103"/>
          </a:xfrm>
          <a:prstGeom prst="rect">
            <a:avLst/>
          </a:prstGeom>
        </p:spPr>
        <p:txBody>
          <a:bodyPr wrap="square">
            <a:spAutoFit/>
          </a:bodyPr>
          <a:lstStyle/>
          <a:p>
            <a:r>
              <a:rPr lang="en-US" sz="1600" i="1" dirty="0" smtClean="0">
                <a:solidFill>
                  <a:srgbClr val="FF0000"/>
                </a:solidFill>
              </a:rPr>
              <a:t>Note:</a:t>
            </a:r>
          </a:p>
          <a:p>
            <a:pPr marL="285750" indent="-285750">
              <a:buFont typeface="Arial" panose="020B0604020202020204" pitchFamily="34" charset="0"/>
              <a:buChar char="•"/>
            </a:pPr>
            <a:r>
              <a:rPr lang="en-US" sz="1600" i="1" dirty="0" err="1" smtClean="0">
                <a:solidFill>
                  <a:srgbClr val="FF0000"/>
                </a:solidFill>
              </a:rPr>
              <a:t>Qty</a:t>
            </a:r>
            <a:r>
              <a:rPr lang="en-US" sz="1600" i="1" dirty="0" smtClean="0">
                <a:solidFill>
                  <a:srgbClr val="FF0000"/>
                </a:solidFill>
              </a:rPr>
              <a:t> Counted must be equal to the sum of </a:t>
            </a:r>
            <a:r>
              <a:rPr lang="en-US" sz="1600" i="1" dirty="0" err="1" smtClean="0">
                <a:solidFill>
                  <a:srgbClr val="FF0000"/>
                </a:solidFill>
              </a:rPr>
              <a:t>qty</a:t>
            </a:r>
            <a:r>
              <a:rPr lang="en-US" sz="1600" i="1" dirty="0" smtClean="0">
                <a:solidFill>
                  <a:srgbClr val="FF0000"/>
                </a:solidFill>
              </a:rPr>
              <a:t> under expiration details</a:t>
            </a:r>
          </a:p>
          <a:p>
            <a:pPr marL="285750" indent="-285750">
              <a:buFont typeface="Arial" panose="020B0604020202020204" pitchFamily="34" charset="0"/>
              <a:buChar char="•"/>
            </a:pPr>
            <a:r>
              <a:rPr lang="en-US" sz="1600" i="1" dirty="0">
                <a:solidFill>
                  <a:srgbClr val="FF0000"/>
                </a:solidFill>
              </a:rPr>
              <a:t>All declared return must have RTV </a:t>
            </a:r>
            <a:r>
              <a:rPr lang="en-US" sz="1600" i="1" dirty="0" smtClean="0">
                <a:solidFill>
                  <a:srgbClr val="FF0000"/>
                </a:solidFill>
              </a:rPr>
              <a:t>number, </a:t>
            </a:r>
            <a:r>
              <a:rPr lang="en-US" sz="1600" i="1" dirty="0">
                <a:solidFill>
                  <a:srgbClr val="FF0000"/>
                </a:solidFill>
              </a:rPr>
              <a:t>if the item does not have RTV it should be in the BO Area location located in physical count form</a:t>
            </a:r>
            <a:endParaRPr lang="en-US" i="1" dirty="0">
              <a:solidFill>
                <a:srgbClr val="FF0000"/>
              </a:solidFill>
            </a:endParaRPr>
          </a:p>
        </p:txBody>
      </p:sp>
      <p:grpSp>
        <p:nvGrpSpPr>
          <p:cNvPr id="7" name="Group 6"/>
          <p:cNvGrpSpPr/>
          <p:nvPr/>
        </p:nvGrpSpPr>
        <p:grpSpPr>
          <a:xfrm>
            <a:off x="2359782" y="688289"/>
            <a:ext cx="1650565" cy="796274"/>
            <a:chOff x="5449499" y="3260855"/>
            <a:chExt cx="1650565" cy="848482"/>
          </a:xfrm>
        </p:grpSpPr>
        <p:sp>
          <p:nvSpPr>
            <p:cNvPr id="9" name="Rectangle 8"/>
            <p:cNvSpPr/>
            <p:nvPr/>
          </p:nvSpPr>
          <p:spPr>
            <a:xfrm>
              <a:off x="5449499" y="3520622"/>
              <a:ext cx="1399417" cy="588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625447" y="3260855"/>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1</a:t>
              </a:r>
              <a:endParaRPr lang="en-US" sz="1100" b="1" dirty="0"/>
            </a:p>
          </p:txBody>
        </p:sp>
      </p:grpSp>
      <p:grpSp>
        <p:nvGrpSpPr>
          <p:cNvPr id="11" name="Group 10"/>
          <p:cNvGrpSpPr/>
          <p:nvPr/>
        </p:nvGrpSpPr>
        <p:grpSpPr>
          <a:xfrm>
            <a:off x="4250556" y="1831292"/>
            <a:ext cx="3809952" cy="1242109"/>
            <a:chOff x="5449499" y="3314988"/>
            <a:chExt cx="3809952" cy="1323548"/>
          </a:xfrm>
        </p:grpSpPr>
        <p:sp>
          <p:nvSpPr>
            <p:cNvPr id="12" name="Rectangle 11"/>
            <p:cNvSpPr/>
            <p:nvPr/>
          </p:nvSpPr>
          <p:spPr>
            <a:xfrm>
              <a:off x="5449499" y="3520622"/>
              <a:ext cx="3572644" cy="1117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784834" y="3314988"/>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2</a:t>
              </a:r>
              <a:endParaRPr lang="en-US" sz="1100" b="1" dirty="0"/>
            </a:p>
          </p:txBody>
        </p:sp>
      </p:grpSp>
      <p:grpSp>
        <p:nvGrpSpPr>
          <p:cNvPr id="14" name="Group 13"/>
          <p:cNvGrpSpPr/>
          <p:nvPr/>
        </p:nvGrpSpPr>
        <p:grpSpPr>
          <a:xfrm>
            <a:off x="3149878" y="3709611"/>
            <a:ext cx="1107968" cy="556156"/>
            <a:chOff x="5761652" y="3516716"/>
            <a:chExt cx="1107968" cy="592621"/>
          </a:xfrm>
        </p:grpSpPr>
        <p:sp>
          <p:nvSpPr>
            <p:cNvPr id="15" name="Rectangle 14"/>
            <p:cNvSpPr/>
            <p:nvPr/>
          </p:nvSpPr>
          <p:spPr>
            <a:xfrm>
              <a:off x="5761652" y="3672123"/>
              <a:ext cx="863795" cy="437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395003" y="3516716"/>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3</a:t>
              </a:r>
              <a:endParaRPr lang="en-US" sz="1100" b="1" dirty="0"/>
            </a:p>
          </p:txBody>
        </p:sp>
      </p:grpSp>
      <p:grpSp>
        <p:nvGrpSpPr>
          <p:cNvPr id="17" name="Group 16"/>
          <p:cNvGrpSpPr/>
          <p:nvPr/>
        </p:nvGrpSpPr>
        <p:grpSpPr>
          <a:xfrm>
            <a:off x="3148630" y="3256446"/>
            <a:ext cx="1107968" cy="556156"/>
            <a:chOff x="5761652" y="3516716"/>
            <a:chExt cx="1107968" cy="592621"/>
          </a:xfrm>
        </p:grpSpPr>
        <p:sp>
          <p:nvSpPr>
            <p:cNvPr id="18" name="Rectangle 17"/>
            <p:cNvSpPr/>
            <p:nvPr/>
          </p:nvSpPr>
          <p:spPr>
            <a:xfrm>
              <a:off x="5761652" y="3672123"/>
              <a:ext cx="863795" cy="437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395003" y="3516716"/>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4</a:t>
              </a:r>
              <a:endParaRPr lang="en-US" sz="1100" b="1" dirty="0"/>
            </a:p>
          </p:txBody>
        </p:sp>
      </p:grpSp>
      <p:grpSp>
        <p:nvGrpSpPr>
          <p:cNvPr id="20" name="Group 19"/>
          <p:cNvGrpSpPr/>
          <p:nvPr/>
        </p:nvGrpSpPr>
        <p:grpSpPr>
          <a:xfrm>
            <a:off x="2260879" y="2787072"/>
            <a:ext cx="1996968" cy="556156"/>
            <a:chOff x="4872652" y="3516716"/>
            <a:chExt cx="1996968" cy="592621"/>
          </a:xfrm>
        </p:grpSpPr>
        <p:sp>
          <p:nvSpPr>
            <p:cNvPr id="21" name="Rectangle 20"/>
            <p:cNvSpPr/>
            <p:nvPr/>
          </p:nvSpPr>
          <p:spPr>
            <a:xfrm>
              <a:off x="4872652" y="3672123"/>
              <a:ext cx="1752796" cy="437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395003" y="3516716"/>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5</a:t>
              </a:r>
              <a:endParaRPr lang="en-US" sz="1100" b="1" dirty="0"/>
            </a:p>
          </p:txBody>
        </p:sp>
      </p:grpSp>
      <p:grpSp>
        <p:nvGrpSpPr>
          <p:cNvPr id="23" name="Group 22"/>
          <p:cNvGrpSpPr/>
          <p:nvPr/>
        </p:nvGrpSpPr>
        <p:grpSpPr>
          <a:xfrm>
            <a:off x="706444" y="5737647"/>
            <a:ext cx="3202304" cy="745472"/>
            <a:chOff x="5449499" y="3314988"/>
            <a:chExt cx="3202304" cy="794349"/>
          </a:xfrm>
        </p:grpSpPr>
        <p:sp>
          <p:nvSpPr>
            <p:cNvPr id="24" name="Rectangle 23"/>
            <p:cNvSpPr/>
            <p:nvPr/>
          </p:nvSpPr>
          <p:spPr>
            <a:xfrm>
              <a:off x="5449499" y="3520622"/>
              <a:ext cx="2949507" cy="588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177186" y="3314988"/>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8</a:t>
              </a:r>
              <a:endParaRPr lang="en-US" sz="1100" b="1" dirty="0"/>
            </a:p>
          </p:txBody>
        </p:sp>
      </p:grpSp>
      <p:grpSp>
        <p:nvGrpSpPr>
          <p:cNvPr id="26" name="Group 25"/>
          <p:cNvGrpSpPr/>
          <p:nvPr/>
        </p:nvGrpSpPr>
        <p:grpSpPr>
          <a:xfrm>
            <a:off x="2260880" y="4166811"/>
            <a:ext cx="1996966" cy="556156"/>
            <a:chOff x="4872654" y="3516716"/>
            <a:chExt cx="1996966" cy="592621"/>
          </a:xfrm>
        </p:grpSpPr>
        <p:sp>
          <p:nvSpPr>
            <p:cNvPr id="27" name="Rectangle 26"/>
            <p:cNvSpPr/>
            <p:nvPr/>
          </p:nvSpPr>
          <p:spPr>
            <a:xfrm>
              <a:off x="4872654" y="3672123"/>
              <a:ext cx="1752794" cy="437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395003" y="3516716"/>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6</a:t>
              </a:r>
              <a:endParaRPr lang="en-US" sz="1100" b="1" dirty="0"/>
            </a:p>
          </p:txBody>
        </p:sp>
      </p:grpSp>
      <p:grpSp>
        <p:nvGrpSpPr>
          <p:cNvPr id="29" name="Group 28"/>
          <p:cNvGrpSpPr/>
          <p:nvPr/>
        </p:nvGrpSpPr>
        <p:grpSpPr>
          <a:xfrm>
            <a:off x="1155978" y="4722964"/>
            <a:ext cx="2424549" cy="508000"/>
            <a:chOff x="5761652" y="3568029"/>
            <a:chExt cx="2424549" cy="541308"/>
          </a:xfrm>
        </p:grpSpPr>
        <p:sp>
          <p:nvSpPr>
            <p:cNvPr id="30" name="Rectangle 29"/>
            <p:cNvSpPr/>
            <p:nvPr/>
          </p:nvSpPr>
          <p:spPr>
            <a:xfrm>
              <a:off x="5761652" y="3672123"/>
              <a:ext cx="2146022" cy="437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711584" y="3568029"/>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7</a:t>
              </a:r>
              <a:endParaRPr lang="en-US" sz="1100" b="1" dirty="0"/>
            </a:p>
          </p:txBody>
        </p:sp>
      </p:grpSp>
    </p:spTree>
    <p:extLst>
      <p:ext uri="{BB962C8B-B14F-4D97-AF65-F5344CB8AC3E}">
        <p14:creationId xmlns:p14="http://schemas.microsoft.com/office/powerpoint/2010/main" val="5228047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281852" y="270601"/>
            <a:ext cx="3567328" cy="3139321"/>
          </a:xfrm>
          <a:prstGeom prst="rect">
            <a:avLst/>
          </a:prstGeom>
          <a:noFill/>
        </p:spPr>
        <p:txBody>
          <a:bodyPr wrap="square" rtlCol="0">
            <a:spAutoFit/>
          </a:bodyPr>
          <a:lstStyle/>
          <a:p>
            <a:r>
              <a:rPr lang="en-US" b="1" dirty="0" smtClean="0"/>
              <a:t>Return Count</a:t>
            </a:r>
          </a:p>
          <a:p>
            <a:endParaRPr lang="en-US" b="1" dirty="0"/>
          </a:p>
          <a:p>
            <a:pPr marL="342900" indent="-342900">
              <a:buAutoNum type="arabicPeriod"/>
            </a:pPr>
            <a:r>
              <a:rPr lang="en-US" dirty="0"/>
              <a:t>Tap Search Item Button</a:t>
            </a:r>
          </a:p>
          <a:p>
            <a:pPr marL="342900" indent="-342900">
              <a:buAutoNum type="arabicPeriod"/>
            </a:pPr>
            <a:r>
              <a:rPr lang="en-US" dirty="0"/>
              <a:t>Select One Material</a:t>
            </a:r>
          </a:p>
          <a:p>
            <a:pPr marL="342900" indent="-342900">
              <a:buAutoNum type="arabicPeriod"/>
            </a:pPr>
            <a:r>
              <a:rPr lang="en-US" dirty="0"/>
              <a:t>Input </a:t>
            </a:r>
            <a:r>
              <a:rPr lang="en-US" dirty="0" err="1"/>
              <a:t>Qty</a:t>
            </a:r>
            <a:r>
              <a:rPr lang="en-US" dirty="0"/>
              <a:t> </a:t>
            </a:r>
            <a:r>
              <a:rPr lang="en-US" dirty="0" smtClean="0"/>
              <a:t>Counted</a:t>
            </a:r>
          </a:p>
          <a:p>
            <a:pPr marL="342900" indent="-342900">
              <a:buAutoNum type="arabicPeriod"/>
            </a:pPr>
            <a:r>
              <a:rPr lang="en-US" dirty="0" smtClean="0"/>
              <a:t>Select Location (Shelves, Warehouse, BO Area)</a:t>
            </a:r>
          </a:p>
          <a:p>
            <a:pPr marL="342900" indent="-342900">
              <a:buAutoNum type="arabicPeriod"/>
            </a:pPr>
            <a:r>
              <a:rPr lang="en-US" dirty="0" smtClean="0"/>
              <a:t>Select </a:t>
            </a:r>
            <a:r>
              <a:rPr lang="en-US" dirty="0"/>
              <a:t>Unit of Measurement</a:t>
            </a:r>
          </a:p>
          <a:p>
            <a:pPr marL="342900" indent="-342900">
              <a:buAutoNum type="arabicPeriod"/>
            </a:pPr>
            <a:r>
              <a:rPr lang="en-US" dirty="0" smtClean="0"/>
              <a:t>Tap Add Expiration Details</a:t>
            </a:r>
            <a:endParaRPr lang="en-US" dirty="0"/>
          </a:p>
          <a:p>
            <a:pPr marL="342900" indent="-342900">
              <a:buAutoNum type="arabicPeriod"/>
            </a:pPr>
            <a:r>
              <a:rPr lang="en-US" dirty="0"/>
              <a:t>Tap Save Button</a:t>
            </a:r>
          </a:p>
          <a:p>
            <a:endParaRPr lang="en-US" b="1" dirty="0" smtClean="0"/>
          </a:p>
        </p:txBody>
      </p:sp>
      <p:pic>
        <p:nvPicPr>
          <p:cNvPr id="4" name="Picture 3"/>
          <p:cNvPicPr>
            <a:picLocks noChangeAspect="1"/>
          </p:cNvPicPr>
          <p:nvPr/>
        </p:nvPicPr>
        <p:blipFill>
          <a:blip r:embed="rId2"/>
          <a:stretch>
            <a:fillRect/>
          </a:stretch>
        </p:blipFill>
        <p:spPr>
          <a:xfrm>
            <a:off x="4270826" y="270601"/>
            <a:ext cx="3757883" cy="6260828"/>
          </a:xfrm>
          <a:prstGeom prst="rect">
            <a:avLst/>
          </a:prstGeom>
        </p:spPr>
      </p:pic>
      <p:pic>
        <p:nvPicPr>
          <p:cNvPr id="3" name="Picture 2"/>
          <p:cNvPicPr>
            <a:picLocks noChangeAspect="1"/>
          </p:cNvPicPr>
          <p:nvPr/>
        </p:nvPicPr>
        <p:blipFill>
          <a:blip r:embed="rId3"/>
          <a:stretch>
            <a:fillRect/>
          </a:stretch>
        </p:blipFill>
        <p:spPr>
          <a:xfrm>
            <a:off x="288388" y="174172"/>
            <a:ext cx="3777375" cy="6351900"/>
          </a:xfrm>
          <a:prstGeom prst="rect">
            <a:avLst/>
          </a:prstGeom>
        </p:spPr>
      </p:pic>
      <p:sp>
        <p:nvSpPr>
          <p:cNvPr id="7" name="Rectangle 6"/>
          <p:cNvSpPr/>
          <p:nvPr/>
        </p:nvSpPr>
        <p:spPr>
          <a:xfrm>
            <a:off x="8281852" y="4463969"/>
            <a:ext cx="3518262" cy="830997"/>
          </a:xfrm>
          <a:prstGeom prst="rect">
            <a:avLst/>
          </a:prstGeom>
        </p:spPr>
        <p:txBody>
          <a:bodyPr wrap="square">
            <a:spAutoFit/>
          </a:bodyPr>
          <a:lstStyle/>
          <a:p>
            <a:r>
              <a:rPr lang="en-US" sz="1600" i="1" dirty="0" smtClean="0">
                <a:solidFill>
                  <a:srgbClr val="FF0000"/>
                </a:solidFill>
              </a:rPr>
              <a:t>Note:</a:t>
            </a:r>
          </a:p>
          <a:p>
            <a:pPr marL="285750" indent="-285750">
              <a:buFont typeface="Arial" panose="020B0604020202020204" pitchFamily="34" charset="0"/>
              <a:buChar char="•"/>
            </a:pPr>
            <a:r>
              <a:rPr lang="en-US" sz="1600" i="1" dirty="0" smtClean="0">
                <a:solidFill>
                  <a:srgbClr val="FF0000"/>
                </a:solidFill>
              </a:rPr>
              <a:t>Tap checkbox if the material is Out of Stock</a:t>
            </a:r>
            <a:endParaRPr lang="en-US" i="1" dirty="0">
              <a:solidFill>
                <a:srgbClr val="FF0000"/>
              </a:solidFill>
            </a:endParaRPr>
          </a:p>
        </p:txBody>
      </p:sp>
      <p:grpSp>
        <p:nvGrpSpPr>
          <p:cNvPr id="6" name="Group 5"/>
          <p:cNvGrpSpPr/>
          <p:nvPr/>
        </p:nvGrpSpPr>
        <p:grpSpPr>
          <a:xfrm>
            <a:off x="2359782" y="688289"/>
            <a:ext cx="1650565" cy="796274"/>
            <a:chOff x="5449499" y="3260855"/>
            <a:chExt cx="1650565" cy="848482"/>
          </a:xfrm>
        </p:grpSpPr>
        <p:sp>
          <p:nvSpPr>
            <p:cNvPr id="9" name="Rectangle 8"/>
            <p:cNvSpPr/>
            <p:nvPr/>
          </p:nvSpPr>
          <p:spPr>
            <a:xfrm>
              <a:off x="5449499" y="3520622"/>
              <a:ext cx="1399417" cy="588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625447" y="3260855"/>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1</a:t>
              </a:r>
              <a:endParaRPr lang="en-US" sz="1100" b="1" dirty="0"/>
            </a:p>
          </p:txBody>
        </p:sp>
      </p:grpSp>
      <p:grpSp>
        <p:nvGrpSpPr>
          <p:cNvPr id="11" name="Group 10"/>
          <p:cNvGrpSpPr/>
          <p:nvPr/>
        </p:nvGrpSpPr>
        <p:grpSpPr>
          <a:xfrm>
            <a:off x="4301356" y="1831292"/>
            <a:ext cx="3809952" cy="1242109"/>
            <a:chOff x="5449499" y="3314988"/>
            <a:chExt cx="3809952" cy="1323548"/>
          </a:xfrm>
        </p:grpSpPr>
        <p:sp>
          <p:nvSpPr>
            <p:cNvPr id="12" name="Rectangle 11"/>
            <p:cNvSpPr/>
            <p:nvPr/>
          </p:nvSpPr>
          <p:spPr>
            <a:xfrm>
              <a:off x="5449499" y="3520622"/>
              <a:ext cx="3572644" cy="1117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784834" y="3314988"/>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2</a:t>
              </a:r>
              <a:endParaRPr lang="en-US" sz="1100" b="1" dirty="0"/>
            </a:p>
          </p:txBody>
        </p:sp>
      </p:grpSp>
      <p:grpSp>
        <p:nvGrpSpPr>
          <p:cNvPr id="14" name="Group 13"/>
          <p:cNvGrpSpPr/>
          <p:nvPr/>
        </p:nvGrpSpPr>
        <p:grpSpPr>
          <a:xfrm>
            <a:off x="2895600" y="4014411"/>
            <a:ext cx="1362246" cy="556156"/>
            <a:chOff x="5507374" y="3516716"/>
            <a:chExt cx="1362246" cy="592621"/>
          </a:xfrm>
        </p:grpSpPr>
        <p:sp>
          <p:nvSpPr>
            <p:cNvPr id="15" name="Rectangle 14"/>
            <p:cNvSpPr/>
            <p:nvPr/>
          </p:nvSpPr>
          <p:spPr>
            <a:xfrm>
              <a:off x="5507374" y="3672123"/>
              <a:ext cx="1118073" cy="437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395003" y="3516716"/>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3</a:t>
              </a:r>
              <a:endParaRPr lang="en-US" sz="1100" b="1" dirty="0"/>
            </a:p>
          </p:txBody>
        </p:sp>
      </p:grpSp>
      <p:grpSp>
        <p:nvGrpSpPr>
          <p:cNvPr id="17" name="Group 16"/>
          <p:cNvGrpSpPr/>
          <p:nvPr/>
        </p:nvGrpSpPr>
        <p:grpSpPr>
          <a:xfrm>
            <a:off x="3148630" y="3561246"/>
            <a:ext cx="1107968" cy="556156"/>
            <a:chOff x="5761652" y="3516716"/>
            <a:chExt cx="1107968" cy="592621"/>
          </a:xfrm>
        </p:grpSpPr>
        <p:sp>
          <p:nvSpPr>
            <p:cNvPr id="18" name="Rectangle 17"/>
            <p:cNvSpPr/>
            <p:nvPr/>
          </p:nvSpPr>
          <p:spPr>
            <a:xfrm>
              <a:off x="5761652" y="3672123"/>
              <a:ext cx="863795" cy="437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395003" y="3516716"/>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5</a:t>
              </a:r>
              <a:endParaRPr lang="en-US" sz="1100" b="1" dirty="0"/>
            </a:p>
          </p:txBody>
        </p:sp>
      </p:grpSp>
      <p:grpSp>
        <p:nvGrpSpPr>
          <p:cNvPr id="20" name="Group 19"/>
          <p:cNvGrpSpPr/>
          <p:nvPr/>
        </p:nvGrpSpPr>
        <p:grpSpPr>
          <a:xfrm>
            <a:off x="2260879" y="3104572"/>
            <a:ext cx="1996968" cy="556156"/>
            <a:chOff x="4872652" y="3516716"/>
            <a:chExt cx="1996968" cy="592621"/>
          </a:xfrm>
        </p:grpSpPr>
        <p:sp>
          <p:nvSpPr>
            <p:cNvPr id="21" name="Rectangle 20"/>
            <p:cNvSpPr/>
            <p:nvPr/>
          </p:nvSpPr>
          <p:spPr>
            <a:xfrm>
              <a:off x="4872652" y="3672123"/>
              <a:ext cx="1752796" cy="437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395003" y="3516716"/>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4</a:t>
              </a:r>
              <a:endParaRPr lang="en-US" sz="1100" b="1" dirty="0"/>
            </a:p>
          </p:txBody>
        </p:sp>
      </p:grpSp>
      <p:grpSp>
        <p:nvGrpSpPr>
          <p:cNvPr id="23" name="Group 22"/>
          <p:cNvGrpSpPr/>
          <p:nvPr/>
        </p:nvGrpSpPr>
        <p:grpSpPr>
          <a:xfrm>
            <a:off x="706444" y="5737647"/>
            <a:ext cx="3202304" cy="745472"/>
            <a:chOff x="5449499" y="3314988"/>
            <a:chExt cx="3202304" cy="794349"/>
          </a:xfrm>
        </p:grpSpPr>
        <p:sp>
          <p:nvSpPr>
            <p:cNvPr id="24" name="Rectangle 23"/>
            <p:cNvSpPr/>
            <p:nvPr/>
          </p:nvSpPr>
          <p:spPr>
            <a:xfrm>
              <a:off x="5449499" y="3520622"/>
              <a:ext cx="2949507" cy="588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177186" y="3314988"/>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7</a:t>
              </a:r>
              <a:endParaRPr lang="en-US" sz="1100" b="1" dirty="0"/>
            </a:p>
          </p:txBody>
        </p:sp>
      </p:grpSp>
      <p:grpSp>
        <p:nvGrpSpPr>
          <p:cNvPr id="29" name="Group 28"/>
          <p:cNvGrpSpPr/>
          <p:nvPr/>
        </p:nvGrpSpPr>
        <p:grpSpPr>
          <a:xfrm>
            <a:off x="1155978" y="4875364"/>
            <a:ext cx="2424549" cy="508000"/>
            <a:chOff x="5761652" y="3568029"/>
            <a:chExt cx="2424549" cy="541308"/>
          </a:xfrm>
        </p:grpSpPr>
        <p:sp>
          <p:nvSpPr>
            <p:cNvPr id="30" name="Rectangle 29"/>
            <p:cNvSpPr/>
            <p:nvPr/>
          </p:nvSpPr>
          <p:spPr>
            <a:xfrm>
              <a:off x="5761652" y="3672123"/>
              <a:ext cx="2146022" cy="4372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711584" y="3568029"/>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6</a:t>
              </a:r>
              <a:endParaRPr lang="en-US" sz="1100" b="1" dirty="0"/>
            </a:p>
          </p:txBody>
        </p:sp>
      </p:grpSp>
    </p:spTree>
    <p:extLst>
      <p:ext uri="{BB962C8B-B14F-4D97-AF65-F5344CB8AC3E}">
        <p14:creationId xmlns:p14="http://schemas.microsoft.com/office/powerpoint/2010/main" val="754215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281852" y="270601"/>
            <a:ext cx="3567328" cy="2031325"/>
          </a:xfrm>
          <a:prstGeom prst="rect">
            <a:avLst/>
          </a:prstGeom>
          <a:noFill/>
        </p:spPr>
        <p:txBody>
          <a:bodyPr wrap="square" rtlCol="0">
            <a:spAutoFit/>
          </a:bodyPr>
          <a:lstStyle/>
          <a:p>
            <a:r>
              <a:rPr lang="en-US" b="1" dirty="0" smtClean="0"/>
              <a:t>Submit Inventory</a:t>
            </a:r>
          </a:p>
          <a:p>
            <a:endParaRPr lang="en-US" b="1" dirty="0"/>
          </a:p>
          <a:p>
            <a:pPr marL="342900" indent="-342900">
              <a:buAutoNum type="arabicPeriod"/>
            </a:pPr>
            <a:r>
              <a:rPr lang="en-US" dirty="0"/>
              <a:t>Tap </a:t>
            </a:r>
            <a:r>
              <a:rPr lang="en-US" dirty="0" smtClean="0"/>
              <a:t>Take Picture Button</a:t>
            </a:r>
          </a:p>
          <a:p>
            <a:pPr marL="342900" indent="-342900">
              <a:buAutoNum type="arabicPeriod"/>
            </a:pPr>
            <a:r>
              <a:rPr lang="en-US" dirty="0" smtClean="0"/>
              <a:t>Input Remarks (Optional)</a:t>
            </a:r>
          </a:p>
          <a:p>
            <a:pPr marL="342900" indent="-342900">
              <a:buAutoNum type="arabicPeriod"/>
            </a:pPr>
            <a:r>
              <a:rPr lang="en-US" dirty="0" smtClean="0"/>
              <a:t>Tap Confirm Button to Submit</a:t>
            </a:r>
          </a:p>
          <a:p>
            <a:pPr marL="342900" indent="-342900">
              <a:buAutoNum type="arabicPeriod"/>
            </a:pPr>
            <a:r>
              <a:rPr lang="en-US" dirty="0" smtClean="0"/>
              <a:t>Tap Ok Button</a:t>
            </a:r>
            <a:endParaRPr lang="en-US" dirty="0"/>
          </a:p>
          <a:p>
            <a:endParaRPr lang="en-US" b="1" dirty="0" smtClean="0"/>
          </a:p>
        </p:txBody>
      </p:sp>
      <p:sp>
        <p:nvSpPr>
          <p:cNvPr id="7" name="Rectangle 6"/>
          <p:cNvSpPr/>
          <p:nvPr/>
        </p:nvSpPr>
        <p:spPr>
          <a:xfrm>
            <a:off x="8330918" y="3588605"/>
            <a:ext cx="3518262" cy="830997"/>
          </a:xfrm>
          <a:prstGeom prst="rect">
            <a:avLst/>
          </a:prstGeom>
        </p:spPr>
        <p:txBody>
          <a:bodyPr wrap="square">
            <a:spAutoFit/>
          </a:bodyPr>
          <a:lstStyle/>
          <a:p>
            <a:r>
              <a:rPr lang="en-US" sz="1600" i="1" dirty="0" smtClean="0">
                <a:solidFill>
                  <a:srgbClr val="FF0000"/>
                </a:solidFill>
              </a:rPr>
              <a:t>Note:</a:t>
            </a:r>
          </a:p>
          <a:p>
            <a:pPr marL="285750" indent="-285750">
              <a:buFont typeface="Arial" panose="020B0604020202020204" pitchFamily="34" charset="0"/>
              <a:buChar char="•"/>
            </a:pPr>
            <a:r>
              <a:rPr lang="en-US" sz="1600" i="1" dirty="0" smtClean="0">
                <a:solidFill>
                  <a:srgbClr val="FF0000"/>
                </a:solidFill>
              </a:rPr>
              <a:t>If the app has no internet connection it will proceed in offline saving</a:t>
            </a:r>
            <a:endParaRPr lang="en-US" i="1" dirty="0">
              <a:solidFill>
                <a:srgbClr val="FF0000"/>
              </a:solidFill>
            </a:endParaRPr>
          </a:p>
        </p:txBody>
      </p:sp>
      <p:grpSp>
        <p:nvGrpSpPr>
          <p:cNvPr id="10" name="Group 9"/>
          <p:cNvGrpSpPr/>
          <p:nvPr/>
        </p:nvGrpSpPr>
        <p:grpSpPr>
          <a:xfrm>
            <a:off x="318551" y="270601"/>
            <a:ext cx="3387917" cy="6358799"/>
            <a:chOff x="318551" y="270601"/>
            <a:chExt cx="2676941" cy="5024365"/>
          </a:xfrm>
        </p:grpSpPr>
        <p:pic>
          <p:nvPicPr>
            <p:cNvPr id="5" name="Picture 4"/>
            <p:cNvPicPr>
              <a:picLocks noChangeAspect="1"/>
            </p:cNvPicPr>
            <p:nvPr/>
          </p:nvPicPr>
          <p:blipFill>
            <a:blip r:embed="rId2"/>
            <a:stretch>
              <a:fillRect/>
            </a:stretch>
          </p:blipFill>
          <p:spPr>
            <a:xfrm>
              <a:off x="318551" y="3220605"/>
              <a:ext cx="2676941" cy="2074361"/>
            </a:xfrm>
            <a:prstGeom prst="rect">
              <a:avLst/>
            </a:prstGeom>
          </p:spPr>
        </p:pic>
        <p:pic>
          <p:nvPicPr>
            <p:cNvPr id="2" name="Picture 1"/>
            <p:cNvPicPr>
              <a:picLocks noChangeAspect="1"/>
            </p:cNvPicPr>
            <p:nvPr/>
          </p:nvPicPr>
          <p:blipFill>
            <a:blip r:embed="rId3"/>
            <a:stretch>
              <a:fillRect/>
            </a:stretch>
          </p:blipFill>
          <p:spPr>
            <a:xfrm>
              <a:off x="318551" y="270601"/>
              <a:ext cx="2676941" cy="4466499"/>
            </a:xfrm>
            <a:prstGeom prst="rect">
              <a:avLst/>
            </a:prstGeom>
          </p:spPr>
        </p:pic>
      </p:grpSp>
      <p:pic>
        <p:nvPicPr>
          <p:cNvPr id="9" name="Picture 8"/>
          <p:cNvPicPr>
            <a:picLocks noChangeAspect="1"/>
          </p:cNvPicPr>
          <p:nvPr/>
        </p:nvPicPr>
        <p:blipFill>
          <a:blip r:embed="rId4"/>
          <a:stretch>
            <a:fillRect/>
          </a:stretch>
        </p:blipFill>
        <p:spPr>
          <a:xfrm>
            <a:off x="4102099" y="270601"/>
            <a:ext cx="3830771" cy="6358799"/>
          </a:xfrm>
          <a:prstGeom prst="rect">
            <a:avLst/>
          </a:prstGeom>
        </p:spPr>
      </p:pic>
      <p:pic>
        <p:nvPicPr>
          <p:cNvPr id="12" name="Picture 11"/>
          <p:cNvPicPr>
            <a:picLocks noChangeAspect="1"/>
          </p:cNvPicPr>
          <p:nvPr/>
        </p:nvPicPr>
        <p:blipFill>
          <a:blip r:embed="rId5"/>
          <a:stretch>
            <a:fillRect/>
          </a:stretch>
        </p:blipFill>
        <p:spPr>
          <a:xfrm>
            <a:off x="8704645" y="4680634"/>
            <a:ext cx="2721741" cy="1948766"/>
          </a:xfrm>
          <a:prstGeom prst="rect">
            <a:avLst/>
          </a:prstGeom>
        </p:spPr>
      </p:pic>
      <p:grpSp>
        <p:nvGrpSpPr>
          <p:cNvPr id="13" name="Group 12"/>
          <p:cNvGrpSpPr/>
          <p:nvPr/>
        </p:nvGrpSpPr>
        <p:grpSpPr>
          <a:xfrm>
            <a:off x="550813" y="3826217"/>
            <a:ext cx="3202304" cy="745472"/>
            <a:chOff x="5449499" y="3314988"/>
            <a:chExt cx="3202304" cy="794349"/>
          </a:xfrm>
        </p:grpSpPr>
        <p:sp>
          <p:nvSpPr>
            <p:cNvPr id="14" name="Rectangle 13"/>
            <p:cNvSpPr/>
            <p:nvPr/>
          </p:nvSpPr>
          <p:spPr>
            <a:xfrm>
              <a:off x="5449499" y="3520622"/>
              <a:ext cx="2949507" cy="588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177186" y="3314988"/>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1</a:t>
              </a:r>
              <a:endParaRPr lang="en-US" sz="1100" b="1" dirty="0"/>
            </a:p>
          </p:txBody>
        </p:sp>
      </p:grpSp>
      <p:grpSp>
        <p:nvGrpSpPr>
          <p:cNvPr id="16" name="Group 15"/>
          <p:cNvGrpSpPr/>
          <p:nvPr/>
        </p:nvGrpSpPr>
        <p:grpSpPr>
          <a:xfrm>
            <a:off x="550813" y="4749576"/>
            <a:ext cx="3202304" cy="745472"/>
            <a:chOff x="5449499" y="3314988"/>
            <a:chExt cx="3202304" cy="794349"/>
          </a:xfrm>
        </p:grpSpPr>
        <p:sp>
          <p:nvSpPr>
            <p:cNvPr id="17" name="Rectangle 16"/>
            <p:cNvSpPr/>
            <p:nvPr/>
          </p:nvSpPr>
          <p:spPr>
            <a:xfrm>
              <a:off x="5449499" y="3520622"/>
              <a:ext cx="2949507" cy="588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177186" y="3314988"/>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2</a:t>
              </a:r>
              <a:endParaRPr lang="en-US" sz="1100" b="1" dirty="0"/>
            </a:p>
          </p:txBody>
        </p:sp>
      </p:grpSp>
      <p:grpSp>
        <p:nvGrpSpPr>
          <p:cNvPr id="19" name="Group 18"/>
          <p:cNvGrpSpPr/>
          <p:nvPr/>
        </p:nvGrpSpPr>
        <p:grpSpPr>
          <a:xfrm>
            <a:off x="550813" y="5805933"/>
            <a:ext cx="3202304" cy="745472"/>
            <a:chOff x="5449499" y="3314988"/>
            <a:chExt cx="3202304" cy="794349"/>
          </a:xfrm>
        </p:grpSpPr>
        <p:sp>
          <p:nvSpPr>
            <p:cNvPr id="20" name="Rectangle 19"/>
            <p:cNvSpPr/>
            <p:nvPr/>
          </p:nvSpPr>
          <p:spPr>
            <a:xfrm>
              <a:off x="5449499" y="3520622"/>
              <a:ext cx="2949507" cy="588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177186" y="3314988"/>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3</a:t>
              </a:r>
              <a:endParaRPr lang="en-US" sz="1100" b="1" dirty="0"/>
            </a:p>
          </p:txBody>
        </p:sp>
      </p:grpSp>
      <p:grpSp>
        <p:nvGrpSpPr>
          <p:cNvPr id="22" name="Group 21"/>
          <p:cNvGrpSpPr/>
          <p:nvPr/>
        </p:nvGrpSpPr>
        <p:grpSpPr>
          <a:xfrm>
            <a:off x="5478351" y="3742952"/>
            <a:ext cx="1425374" cy="745472"/>
            <a:chOff x="6300995" y="3384363"/>
            <a:chExt cx="1425374" cy="794349"/>
          </a:xfrm>
        </p:grpSpPr>
        <p:sp>
          <p:nvSpPr>
            <p:cNvPr id="23" name="Rectangle 22"/>
            <p:cNvSpPr/>
            <p:nvPr/>
          </p:nvSpPr>
          <p:spPr>
            <a:xfrm>
              <a:off x="6300995" y="3589997"/>
              <a:ext cx="1134467" cy="588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251752" y="3384363"/>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4</a:t>
              </a:r>
              <a:endParaRPr lang="en-US" sz="1100" b="1" dirty="0"/>
            </a:p>
          </p:txBody>
        </p:sp>
      </p:grpSp>
    </p:spTree>
    <p:extLst>
      <p:ext uri="{BB962C8B-B14F-4D97-AF65-F5344CB8AC3E}">
        <p14:creationId xmlns:p14="http://schemas.microsoft.com/office/powerpoint/2010/main" val="3780386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458239" y="270601"/>
            <a:ext cx="3301962" cy="1477328"/>
          </a:xfrm>
          <a:prstGeom prst="rect">
            <a:avLst/>
          </a:prstGeom>
          <a:noFill/>
        </p:spPr>
        <p:txBody>
          <a:bodyPr wrap="square" rtlCol="0">
            <a:spAutoFit/>
          </a:bodyPr>
          <a:lstStyle/>
          <a:p>
            <a:r>
              <a:rPr lang="en-US" b="1" dirty="0" smtClean="0"/>
              <a:t>Logout</a:t>
            </a:r>
          </a:p>
          <a:p>
            <a:endParaRPr lang="en-US" b="1" dirty="0" smtClean="0"/>
          </a:p>
          <a:p>
            <a:pPr marL="342900" indent="-342900">
              <a:buAutoNum type="arabicPeriod"/>
            </a:pPr>
            <a:r>
              <a:rPr lang="en-US" dirty="0" smtClean="0"/>
              <a:t>Tap Logout Menu</a:t>
            </a:r>
          </a:p>
          <a:p>
            <a:pPr marL="342900" indent="-342900">
              <a:buAutoNum type="arabicPeriod"/>
            </a:pPr>
            <a:r>
              <a:rPr lang="en-US" dirty="0" smtClean="0"/>
              <a:t>Tap Confirm Button</a:t>
            </a:r>
          </a:p>
          <a:p>
            <a:pPr marL="342900" indent="-342900">
              <a:buAutoNum type="arabicPeriod"/>
            </a:pPr>
            <a:r>
              <a:rPr lang="en-US" dirty="0" smtClean="0"/>
              <a:t>Tap Ok Button</a:t>
            </a:r>
            <a:endParaRPr lang="en-US" dirty="0"/>
          </a:p>
        </p:txBody>
      </p:sp>
      <p:sp>
        <p:nvSpPr>
          <p:cNvPr id="6" name="Rectangle 5"/>
          <p:cNvSpPr/>
          <p:nvPr/>
        </p:nvSpPr>
        <p:spPr>
          <a:xfrm>
            <a:off x="8233062" y="5401960"/>
            <a:ext cx="3743439" cy="1077218"/>
          </a:xfrm>
          <a:prstGeom prst="rect">
            <a:avLst/>
          </a:prstGeom>
        </p:spPr>
        <p:txBody>
          <a:bodyPr wrap="square">
            <a:spAutoFit/>
          </a:bodyPr>
          <a:lstStyle/>
          <a:p>
            <a:r>
              <a:rPr lang="en-US" sz="1600" i="1" dirty="0" smtClean="0">
                <a:solidFill>
                  <a:srgbClr val="FF0000"/>
                </a:solidFill>
              </a:rPr>
              <a:t>Note:</a:t>
            </a:r>
          </a:p>
          <a:p>
            <a:pPr marL="285750" indent="-285750">
              <a:buFont typeface="Arial" panose="020B0604020202020204" pitchFamily="34" charset="0"/>
              <a:buChar char="•"/>
            </a:pPr>
            <a:r>
              <a:rPr lang="en-US" sz="1600" dirty="0">
                <a:solidFill>
                  <a:srgbClr val="FF0000"/>
                </a:solidFill>
              </a:rPr>
              <a:t>Merchandiser must be </a:t>
            </a:r>
            <a:r>
              <a:rPr lang="en-US" sz="1600" dirty="0" smtClean="0">
                <a:solidFill>
                  <a:srgbClr val="FF0000"/>
                </a:solidFill>
              </a:rPr>
              <a:t>logout </a:t>
            </a:r>
            <a:r>
              <a:rPr lang="en-US" sz="1600" dirty="0">
                <a:solidFill>
                  <a:srgbClr val="FF0000"/>
                </a:solidFill>
              </a:rPr>
              <a:t>near the store area. This will prompt an error otherwise.</a:t>
            </a:r>
          </a:p>
        </p:txBody>
      </p:sp>
      <p:grpSp>
        <p:nvGrpSpPr>
          <p:cNvPr id="7" name="Group 6"/>
          <p:cNvGrpSpPr/>
          <p:nvPr/>
        </p:nvGrpSpPr>
        <p:grpSpPr>
          <a:xfrm>
            <a:off x="483084" y="174172"/>
            <a:ext cx="3206978" cy="6305006"/>
            <a:chOff x="526402" y="174171"/>
            <a:chExt cx="2748023" cy="5402688"/>
          </a:xfrm>
        </p:grpSpPr>
        <p:pic>
          <p:nvPicPr>
            <p:cNvPr id="9" name="Picture 8"/>
            <p:cNvPicPr>
              <a:picLocks noChangeAspect="1"/>
            </p:cNvPicPr>
            <p:nvPr/>
          </p:nvPicPr>
          <p:blipFill>
            <a:blip r:embed="rId2"/>
            <a:stretch>
              <a:fillRect/>
            </a:stretch>
          </p:blipFill>
          <p:spPr>
            <a:xfrm>
              <a:off x="526402" y="174171"/>
              <a:ext cx="2748022" cy="4713835"/>
            </a:xfrm>
            <a:prstGeom prst="rect">
              <a:avLst/>
            </a:prstGeom>
          </p:spPr>
        </p:pic>
        <p:pic>
          <p:nvPicPr>
            <p:cNvPr id="10" name="Picture 9"/>
            <p:cNvPicPr>
              <a:picLocks noChangeAspect="1"/>
            </p:cNvPicPr>
            <p:nvPr/>
          </p:nvPicPr>
          <p:blipFill>
            <a:blip r:embed="rId3"/>
            <a:stretch>
              <a:fillRect/>
            </a:stretch>
          </p:blipFill>
          <p:spPr>
            <a:xfrm>
              <a:off x="526403" y="4814372"/>
              <a:ext cx="2748022" cy="762487"/>
            </a:xfrm>
            <a:prstGeom prst="rect">
              <a:avLst/>
            </a:prstGeom>
          </p:spPr>
        </p:pic>
      </p:grpSp>
      <p:pic>
        <p:nvPicPr>
          <p:cNvPr id="4" name="Picture 3"/>
          <p:cNvPicPr>
            <a:picLocks noChangeAspect="1"/>
          </p:cNvPicPr>
          <p:nvPr/>
        </p:nvPicPr>
        <p:blipFill>
          <a:blip r:embed="rId4"/>
          <a:stretch>
            <a:fillRect/>
          </a:stretch>
        </p:blipFill>
        <p:spPr>
          <a:xfrm>
            <a:off x="3875643" y="174172"/>
            <a:ext cx="3749673" cy="6305006"/>
          </a:xfrm>
          <a:prstGeom prst="rect">
            <a:avLst/>
          </a:prstGeom>
        </p:spPr>
      </p:pic>
      <p:pic>
        <p:nvPicPr>
          <p:cNvPr id="11" name="Picture 10"/>
          <p:cNvPicPr>
            <a:picLocks noChangeAspect="1"/>
          </p:cNvPicPr>
          <p:nvPr/>
        </p:nvPicPr>
        <p:blipFill>
          <a:blip r:embed="rId5"/>
          <a:stretch>
            <a:fillRect/>
          </a:stretch>
        </p:blipFill>
        <p:spPr>
          <a:xfrm>
            <a:off x="8458239" y="2391897"/>
            <a:ext cx="3086061" cy="2460509"/>
          </a:xfrm>
          <a:prstGeom prst="rect">
            <a:avLst/>
          </a:prstGeom>
        </p:spPr>
      </p:pic>
      <p:grpSp>
        <p:nvGrpSpPr>
          <p:cNvPr id="12" name="Group 11"/>
          <p:cNvGrpSpPr/>
          <p:nvPr/>
        </p:nvGrpSpPr>
        <p:grpSpPr>
          <a:xfrm>
            <a:off x="923372" y="5809146"/>
            <a:ext cx="1298694" cy="605108"/>
            <a:chOff x="6583881" y="3412244"/>
            <a:chExt cx="1298694" cy="644782"/>
          </a:xfrm>
        </p:grpSpPr>
        <p:sp>
          <p:nvSpPr>
            <p:cNvPr id="13" name="Rectangle 12"/>
            <p:cNvSpPr/>
            <p:nvPr/>
          </p:nvSpPr>
          <p:spPr>
            <a:xfrm>
              <a:off x="6583881" y="3589998"/>
              <a:ext cx="1006045" cy="4670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407958" y="3412244"/>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1</a:t>
              </a:r>
              <a:endParaRPr lang="en-US" sz="1100" b="1" dirty="0"/>
            </a:p>
          </p:txBody>
        </p:sp>
      </p:grpSp>
      <p:grpSp>
        <p:nvGrpSpPr>
          <p:cNvPr id="15" name="Group 14"/>
          <p:cNvGrpSpPr/>
          <p:nvPr/>
        </p:nvGrpSpPr>
        <p:grpSpPr>
          <a:xfrm>
            <a:off x="5981148" y="3840646"/>
            <a:ext cx="1298694" cy="605108"/>
            <a:chOff x="6583881" y="3412244"/>
            <a:chExt cx="1298694" cy="644782"/>
          </a:xfrm>
        </p:grpSpPr>
        <p:sp>
          <p:nvSpPr>
            <p:cNvPr id="16" name="Rectangle 15"/>
            <p:cNvSpPr/>
            <p:nvPr/>
          </p:nvSpPr>
          <p:spPr>
            <a:xfrm>
              <a:off x="6583881" y="3589998"/>
              <a:ext cx="1006045" cy="4670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407958" y="3412244"/>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2</a:t>
              </a:r>
              <a:endParaRPr lang="en-US" sz="1100" b="1" dirty="0"/>
            </a:p>
          </p:txBody>
        </p:sp>
      </p:grpSp>
      <p:grpSp>
        <p:nvGrpSpPr>
          <p:cNvPr id="18" name="Group 17"/>
          <p:cNvGrpSpPr/>
          <p:nvPr/>
        </p:nvGrpSpPr>
        <p:grpSpPr>
          <a:xfrm>
            <a:off x="9560077" y="4033627"/>
            <a:ext cx="1298694" cy="605108"/>
            <a:chOff x="6583881" y="3412244"/>
            <a:chExt cx="1298694" cy="644782"/>
          </a:xfrm>
        </p:grpSpPr>
        <p:sp>
          <p:nvSpPr>
            <p:cNvPr id="19" name="Rectangle 18"/>
            <p:cNvSpPr/>
            <p:nvPr/>
          </p:nvSpPr>
          <p:spPr>
            <a:xfrm>
              <a:off x="6583881" y="3589998"/>
              <a:ext cx="1006045" cy="4670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407958" y="3412244"/>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3</a:t>
              </a:r>
              <a:endParaRPr lang="en-US" sz="1100" b="1" dirty="0"/>
            </a:p>
          </p:txBody>
        </p:sp>
      </p:grpSp>
    </p:spTree>
    <p:extLst>
      <p:ext uri="{BB962C8B-B14F-4D97-AF65-F5344CB8AC3E}">
        <p14:creationId xmlns:p14="http://schemas.microsoft.com/office/powerpoint/2010/main" val="7787874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937500" y="270601"/>
            <a:ext cx="3962400" cy="1754326"/>
          </a:xfrm>
          <a:prstGeom prst="rect">
            <a:avLst/>
          </a:prstGeom>
          <a:noFill/>
        </p:spPr>
        <p:txBody>
          <a:bodyPr wrap="square" rtlCol="0">
            <a:spAutoFit/>
          </a:bodyPr>
          <a:lstStyle/>
          <a:p>
            <a:r>
              <a:rPr lang="en-US" b="1" dirty="0" smtClean="0"/>
              <a:t>Offline Inventory</a:t>
            </a:r>
          </a:p>
          <a:p>
            <a:endParaRPr lang="en-US" b="1" dirty="0"/>
          </a:p>
          <a:p>
            <a:pPr marL="285750" indent="-285750">
              <a:buFont typeface="Arial" panose="020B0604020202020204" pitchFamily="34" charset="0"/>
              <a:buChar char="•"/>
            </a:pPr>
            <a:r>
              <a:rPr lang="en-US" dirty="0" smtClean="0"/>
              <a:t>Viewing of submitted inventories offline</a:t>
            </a:r>
          </a:p>
          <a:p>
            <a:pPr marL="285750" indent="-285750">
              <a:buFont typeface="Arial" panose="020B0604020202020204" pitchFamily="34" charset="0"/>
              <a:buChar char="•"/>
            </a:pPr>
            <a:endParaRPr lang="en-US" dirty="0"/>
          </a:p>
          <a:p>
            <a:r>
              <a:rPr lang="en-US" dirty="0" smtClean="0"/>
              <a:t>1. Tap Submit Button</a:t>
            </a:r>
          </a:p>
        </p:txBody>
      </p:sp>
      <p:grpSp>
        <p:nvGrpSpPr>
          <p:cNvPr id="11" name="Group 10"/>
          <p:cNvGrpSpPr/>
          <p:nvPr/>
        </p:nvGrpSpPr>
        <p:grpSpPr>
          <a:xfrm>
            <a:off x="483084" y="174172"/>
            <a:ext cx="3206978" cy="6305006"/>
            <a:chOff x="526402" y="174171"/>
            <a:chExt cx="2748023" cy="5402688"/>
          </a:xfrm>
        </p:grpSpPr>
        <p:pic>
          <p:nvPicPr>
            <p:cNvPr id="12" name="Picture 11"/>
            <p:cNvPicPr>
              <a:picLocks noChangeAspect="1"/>
            </p:cNvPicPr>
            <p:nvPr/>
          </p:nvPicPr>
          <p:blipFill>
            <a:blip r:embed="rId2"/>
            <a:stretch>
              <a:fillRect/>
            </a:stretch>
          </p:blipFill>
          <p:spPr>
            <a:xfrm>
              <a:off x="526402" y="174171"/>
              <a:ext cx="2748022" cy="4713835"/>
            </a:xfrm>
            <a:prstGeom prst="rect">
              <a:avLst/>
            </a:prstGeom>
          </p:spPr>
        </p:pic>
        <p:pic>
          <p:nvPicPr>
            <p:cNvPr id="13" name="Picture 12"/>
            <p:cNvPicPr>
              <a:picLocks noChangeAspect="1"/>
            </p:cNvPicPr>
            <p:nvPr/>
          </p:nvPicPr>
          <p:blipFill>
            <a:blip r:embed="rId3"/>
            <a:stretch>
              <a:fillRect/>
            </a:stretch>
          </p:blipFill>
          <p:spPr>
            <a:xfrm>
              <a:off x="526403" y="4814372"/>
              <a:ext cx="2748022" cy="762487"/>
            </a:xfrm>
            <a:prstGeom prst="rect">
              <a:avLst/>
            </a:prstGeom>
          </p:spPr>
        </p:pic>
      </p:grpSp>
      <p:pic>
        <p:nvPicPr>
          <p:cNvPr id="2" name="Picture 1"/>
          <p:cNvPicPr>
            <a:picLocks noChangeAspect="1"/>
          </p:cNvPicPr>
          <p:nvPr/>
        </p:nvPicPr>
        <p:blipFill>
          <a:blip r:embed="rId4"/>
          <a:stretch>
            <a:fillRect/>
          </a:stretch>
        </p:blipFill>
        <p:spPr>
          <a:xfrm>
            <a:off x="3884791" y="174172"/>
            <a:ext cx="3788596" cy="6305006"/>
          </a:xfrm>
          <a:prstGeom prst="rect">
            <a:avLst/>
          </a:prstGeom>
        </p:spPr>
      </p:pic>
      <p:grpSp>
        <p:nvGrpSpPr>
          <p:cNvPr id="9" name="Group 8"/>
          <p:cNvGrpSpPr/>
          <p:nvPr/>
        </p:nvGrpSpPr>
        <p:grpSpPr>
          <a:xfrm>
            <a:off x="6512126" y="1147764"/>
            <a:ext cx="1425374" cy="745472"/>
            <a:chOff x="6300995" y="3384363"/>
            <a:chExt cx="1425374" cy="794349"/>
          </a:xfrm>
        </p:grpSpPr>
        <p:sp>
          <p:nvSpPr>
            <p:cNvPr id="10" name="Rectangle 9"/>
            <p:cNvSpPr/>
            <p:nvPr/>
          </p:nvSpPr>
          <p:spPr>
            <a:xfrm>
              <a:off x="6300995" y="3589997"/>
              <a:ext cx="1134467" cy="588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251752" y="3384363"/>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1</a:t>
              </a:r>
              <a:endParaRPr lang="en-US" sz="1100" b="1" dirty="0"/>
            </a:p>
          </p:txBody>
        </p:sp>
      </p:grpSp>
      <p:sp>
        <p:nvSpPr>
          <p:cNvPr id="15" name="Rectangle 14"/>
          <p:cNvSpPr/>
          <p:nvPr/>
        </p:nvSpPr>
        <p:spPr>
          <a:xfrm>
            <a:off x="483083" y="4232955"/>
            <a:ext cx="2017624" cy="5524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53083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937500" y="270601"/>
            <a:ext cx="3962400" cy="1200329"/>
          </a:xfrm>
          <a:prstGeom prst="rect">
            <a:avLst/>
          </a:prstGeom>
          <a:noFill/>
        </p:spPr>
        <p:txBody>
          <a:bodyPr wrap="square" rtlCol="0">
            <a:spAutoFit/>
          </a:bodyPr>
          <a:lstStyle/>
          <a:p>
            <a:r>
              <a:rPr lang="en-US" b="1" dirty="0" smtClean="0"/>
              <a:t>Profile Screen</a:t>
            </a:r>
          </a:p>
          <a:p>
            <a:endParaRPr lang="en-US" b="1" dirty="0"/>
          </a:p>
          <a:p>
            <a:pPr marL="285750" indent="-285750">
              <a:buFont typeface="Arial" panose="020B0604020202020204" pitchFamily="34" charset="0"/>
              <a:buChar char="•"/>
            </a:pPr>
            <a:r>
              <a:rPr lang="en-US" dirty="0" smtClean="0"/>
              <a:t>Viewing of information about merchandiser</a:t>
            </a:r>
          </a:p>
        </p:txBody>
      </p:sp>
      <p:pic>
        <p:nvPicPr>
          <p:cNvPr id="3" name="Picture 2"/>
          <p:cNvPicPr>
            <a:picLocks noChangeAspect="1"/>
          </p:cNvPicPr>
          <p:nvPr/>
        </p:nvPicPr>
        <p:blipFill>
          <a:blip r:embed="rId2"/>
          <a:stretch>
            <a:fillRect/>
          </a:stretch>
        </p:blipFill>
        <p:spPr>
          <a:xfrm>
            <a:off x="3953458" y="174172"/>
            <a:ext cx="3720646" cy="6305006"/>
          </a:xfrm>
          <a:prstGeom prst="rect">
            <a:avLst/>
          </a:prstGeom>
        </p:spPr>
      </p:pic>
      <p:grpSp>
        <p:nvGrpSpPr>
          <p:cNvPr id="11" name="Group 10"/>
          <p:cNvGrpSpPr/>
          <p:nvPr/>
        </p:nvGrpSpPr>
        <p:grpSpPr>
          <a:xfrm>
            <a:off x="483084" y="174172"/>
            <a:ext cx="3206978" cy="6305006"/>
            <a:chOff x="526402" y="174171"/>
            <a:chExt cx="2748023" cy="5402688"/>
          </a:xfrm>
        </p:grpSpPr>
        <p:pic>
          <p:nvPicPr>
            <p:cNvPr id="12" name="Picture 11"/>
            <p:cNvPicPr>
              <a:picLocks noChangeAspect="1"/>
            </p:cNvPicPr>
            <p:nvPr/>
          </p:nvPicPr>
          <p:blipFill>
            <a:blip r:embed="rId3"/>
            <a:stretch>
              <a:fillRect/>
            </a:stretch>
          </p:blipFill>
          <p:spPr>
            <a:xfrm>
              <a:off x="526402" y="174171"/>
              <a:ext cx="2748022" cy="4713835"/>
            </a:xfrm>
            <a:prstGeom prst="rect">
              <a:avLst/>
            </a:prstGeom>
          </p:spPr>
        </p:pic>
        <p:pic>
          <p:nvPicPr>
            <p:cNvPr id="13" name="Picture 12"/>
            <p:cNvPicPr>
              <a:picLocks noChangeAspect="1"/>
            </p:cNvPicPr>
            <p:nvPr/>
          </p:nvPicPr>
          <p:blipFill>
            <a:blip r:embed="rId4"/>
            <a:stretch>
              <a:fillRect/>
            </a:stretch>
          </p:blipFill>
          <p:spPr>
            <a:xfrm>
              <a:off x="526403" y="4814372"/>
              <a:ext cx="2748022" cy="762487"/>
            </a:xfrm>
            <a:prstGeom prst="rect">
              <a:avLst/>
            </a:prstGeom>
          </p:spPr>
        </p:pic>
      </p:grpSp>
      <p:sp>
        <p:nvSpPr>
          <p:cNvPr id="14" name="Rectangle 13"/>
          <p:cNvSpPr/>
          <p:nvPr/>
        </p:nvSpPr>
        <p:spPr>
          <a:xfrm>
            <a:off x="483083" y="2605514"/>
            <a:ext cx="2017624" cy="5524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7329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937500" y="270601"/>
            <a:ext cx="3962400" cy="2031325"/>
          </a:xfrm>
          <a:prstGeom prst="rect">
            <a:avLst/>
          </a:prstGeom>
          <a:noFill/>
        </p:spPr>
        <p:txBody>
          <a:bodyPr wrap="square" rtlCol="0">
            <a:spAutoFit/>
          </a:bodyPr>
          <a:lstStyle/>
          <a:p>
            <a:r>
              <a:rPr lang="en-US" b="1" dirty="0" smtClean="0"/>
              <a:t>Schedule Screen</a:t>
            </a:r>
          </a:p>
          <a:p>
            <a:endParaRPr lang="en-US" b="1" dirty="0"/>
          </a:p>
          <a:p>
            <a:pPr marL="285750" indent="-285750">
              <a:buFont typeface="Arial" panose="020B0604020202020204" pitchFamily="34" charset="0"/>
              <a:buChar char="•"/>
            </a:pPr>
            <a:r>
              <a:rPr lang="en-US" dirty="0" smtClean="0"/>
              <a:t>Viewing of merchandiser’s schedule</a:t>
            </a:r>
          </a:p>
          <a:p>
            <a:pPr marL="285750" indent="-285750">
              <a:buFont typeface="Arial" panose="020B0604020202020204" pitchFamily="34" charset="0"/>
              <a:buChar char="•"/>
            </a:pPr>
            <a:endParaRPr lang="en-US" dirty="0"/>
          </a:p>
          <a:p>
            <a:pPr marL="342900" indent="-342900">
              <a:buAutoNum type="arabicPeriod"/>
            </a:pPr>
            <a:r>
              <a:rPr lang="en-US" dirty="0" smtClean="0"/>
              <a:t>Tap Start Date</a:t>
            </a:r>
          </a:p>
          <a:p>
            <a:pPr marL="342900" indent="-342900">
              <a:buAutoNum type="arabicPeriod"/>
            </a:pPr>
            <a:r>
              <a:rPr lang="en-US" dirty="0" smtClean="0"/>
              <a:t>Tap End Date</a:t>
            </a:r>
          </a:p>
          <a:p>
            <a:pPr marL="342900" indent="-342900">
              <a:buAutoNum type="arabicPeriod"/>
            </a:pPr>
            <a:r>
              <a:rPr lang="en-US" dirty="0" smtClean="0"/>
              <a:t>Tap Search  Button</a:t>
            </a:r>
          </a:p>
        </p:txBody>
      </p:sp>
      <p:grpSp>
        <p:nvGrpSpPr>
          <p:cNvPr id="11" name="Group 10"/>
          <p:cNvGrpSpPr/>
          <p:nvPr/>
        </p:nvGrpSpPr>
        <p:grpSpPr>
          <a:xfrm>
            <a:off x="483084" y="174172"/>
            <a:ext cx="3206978" cy="6305006"/>
            <a:chOff x="526402" y="174171"/>
            <a:chExt cx="2748023" cy="5402688"/>
          </a:xfrm>
        </p:grpSpPr>
        <p:pic>
          <p:nvPicPr>
            <p:cNvPr id="12" name="Picture 11"/>
            <p:cNvPicPr>
              <a:picLocks noChangeAspect="1"/>
            </p:cNvPicPr>
            <p:nvPr/>
          </p:nvPicPr>
          <p:blipFill>
            <a:blip r:embed="rId2"/>
            <a:stretch>
              <a:fillRect/>
            </a:stretch>
          </p:blipFill>
          <p:spPr>
            <a:xfrm>
              <a:off x="526402" y="174171"/>
              <a:ext cx="2748022" cy="4713835"/>
            </a:xfrm>
            <a:prstGeom prst="rect">
              <a:avLst/>
            </a:prstGeom>
          </p:spPr>
        </p:pic>
        <p:pic>
          <p:nvPicPr>
            <p:cNvPr id="13" name="Picture 12"/>
            <p:cNvPicPr>
              <a:picLocks noChangeAspect="1"/>
            </p:cNvPicPr>
            <p:nvPr/>
          </p:nvPicPr>
          <p:blipFill>
            <a:blip r:embed="rId3"/>
            <a:stretch>
              <a:fillRect/>
            </a:stretch>
          </p:blipFill>
          <p:spPr>
            <a:xfrm>
              <a:off x="526403" y="4814372"/>
              <a:ext cx="2748022" cy="762487"/>
            </a:xfrm>
            <a:prstGeom prst="rect">
              <a:avLst/>
            </a:prstGeom>
          </p:spPr>
        </p:pic>
      </p:grpSp>
      <p:pic>
        <p:nvPicPr>
          <p:cNvPr id="2" name="Picture 1"/>
          <p:cNvPicPr>
            <a:picLocks noChangeAspect="1"/>
          </p:cNvPicPr>
          <p:nvPr/>
        </p:nvPicPr>
        <p:blipFill>
          <a:blip r:embed="rId4"/>
          <a:stretch>
            <a:fillRect/>
          </a:stretch>
        </p:blipFill>
        <p:spPr>
          <a:xfrm>
            <a:off x="3967432" y="174172"/>
            <a:ext cx="3742950" cy="6305006"/>
          </a:xfrm>
          <a:prstGeom prst="rect">
            <a:avLst/>
          </a:prstGeom>
        </p:spPr>
      </p:pic>
      <p:sp>
        <p:nvSpPr>
          <p:cNvPr id="9" name="Rectangle 8"/>
          <p:cNvSpPr/>
          <p:nvPr/>
        </p:nvSpPr>
        <p:spPr>
          <a:xfrm>
            <a:off x="483083" y="3050429"/>
            <a:ext cx="2017624" cy="5524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6512126" y="830263"/>
            <a:ext cx="1425374" cy="745472"/>
            <a:chOff x="6300995" y="3384363"/>
            <a:chExt cx="1425374" cy="794349"/>
          </a:xfrm>
        </p:grpSpPr>
        <p:sp>
          <p:nvSpPr>
            <p:cNvPr id="14" name="Rectangle 13"/>
            <p:cNvSpPr/>
            <p:nvPr/>
          </p:nvSpPr>
          <p:spPr>
            <a:xfrm>
              <a:off x="6300995" y="3589997"/>
              <a:ext cx="1134467" cy="588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1752" y="3384363"/>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3</a:t>
              </a:r>
              <a:endParaRPr lang="en-US" sz="1100" b="1" dirty="0"/>
            </a:p>
          </p:txBody>
        </p:sp>
      </p:grpSp>
      <p:grpSp>
        <p:nvGrpSpPr>
          <p:cNvPr id="16" name="Group 15"/>
          <p:cNvGrpSpPr/>
          <p:nvPr/>
        </p:nvGrpSpPr>
        <p:grpSpPr>
          <a:xfrm>
            <a:off x="5432778" y="1299489"/>
            <a:ext cx="1425374" cy="745472"/>
            <a:chOff x="6300995" y="3384363"/>
            <a:chExt cx="1425374" cy="794349"/>
          </a:xfrm>
        </p:grpSpPr>
        <p:sp>
          <p:nvSpPr>
            <p:cNvPr id="17" name="Rectangle 16"/>
            <p:cNvSpPr/>
            <p:nvPr/>
          </p:nvSpPr>
          <p:spPr>
            <a:xfrm>
              <a:off x="6300995" y="3589997"/>
              <a:ext cx="1134467" cy="588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251752" y="3384363"/>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2</a:t>
              </a:r>
              <a:endParaRPr lang="en-US" sz="1100" b="1" dirty="0"/>
            </a:p>
          </p:txBody>
        </p:sp>
      </p:grpSp>
      <p:grpSp>
        <p:nvGrpSpPr>
          <p:cNvPr id="19" name="Group 18"/>
          <p:cNvGrpSpPr/>
          <p:nvPr/>
        </p:nvGrpSpPr>
        <p:grpSpPr>
          <a:xfrm>
            <a:off x="4070787" y="1299489"/>
            <a:ext cx="1425374" cy="745472"/>
            <a:chOff x="6300995" y="3384363"/>
            <a:chExt cx="1425374" cy="794349"/>
          </a:xfrm>
        </p:grpSpPr>
        <p:sp>
          <p:nvSpPr>
            <p:cNvPr id="20" name="Rectangle 19"/>
            <p:cNvSpPr/>
            <p:nvPr/>
          </p:nvSpPr>
          <p:spPr>
            <a:xfrm>
              <a:off x="6300995" y="3589997"/>
              <a:ext cx="1134467" cy="588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251752" y="3384363"/>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1</a:t>
              </a:r>
              <a:endParaRPr lang="en-US" sz="1100" b="1" dirty="0"/>
            </a:p>
          </p:txBody>
        </p:sp>
      </p:grpSp>
    </p:spTree>
    <p:extLst>
      <p:ext uri="{BB962C8B-B14F-4D97-AF65-F5344CB8AC3E}">
        <p14:creationId xmlns:p14="http://schemas.microsoft.com/office/powerpoint/2010/main" val="669334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937500" y="270601"/>
            <a:ext cx="3962400" cy="2031325"/>
          </a:xfrm>
          <a:prstGeom prst="rect">
            <a:avLst/>
          </a:prstGeom>
          <a:noFill/>
        </p:spPr>
        <p:txBody>
          <a:bodyPr wrap="square" rtlCol="0">
            <a:spAutoFit/>
          </a:bodyPr>
          <a:lstStyle/>
          <a:p>
            <a:r>
              <a:rPr lang="en-US" b="1" dirty="0" smtClean="0"/>
              <a:t>Inventory Log Screen</a:t>
            </a:r>
          </a:p>
          <a:p>
            <a:endParaRPr lang="en-US" b="1" dirty="0"/>
          </a:p>
          <a:p>
            <a:pPr marL="285750" indent="-285750">
              <a:buFont typeface="Arial" panose="020B0604020202020204" pitchFamily="34" charset="0"/>
              <a:buChar char="•"/>
            </a:pPr>
            <a:r>
              <a:rPr lang="en-US" dirty="0" smtClean="0"/>
              <a:t>Viewing of merchandiser’s submitted inventories</a:t>
            </a:r>
          </a:p>
          <a:p>
            <a:pPr marL="285750" indent="-285750">
              <a:buFont typeface="Arial" panose="020B0604020202020204" pitchFamily="34" charset="0"/>
              <a:buChar char="•"/>
            </a:pPr>
            <a:endParaRPr lang="en-US" dirty="0"/>
          </a:p>
          <a:p>
            <a:pPr marL="342900" indent="-342900">
              <a:buAutoNum type="arabicPeriod"/>
            </a:pPr>
            <a:r>
              <a:rPr lang="en-US" dirty="0" smtClean="0"/>
              <a:t>Tap View Button to show details</a:t>
            </a:r>
          </a:p>
          <a:p>
            <a:endParaRPr lang="en-US" dirty="0" smtClean="0"/>
          </a:p>
        </p:txBody>
      </p:sp>
      <p:grpSp>
        <p:nvGrpSpPr>
          <p:cNvPr id="11" name="Group 10"/>
          <p:cNvGrpSpPr/>
          <p:nvPr/>
        </p:nvGrpSpPr>
        <p:grpSpPr>
          <a:xfrm>
            <a:off x="483084" y="174172"/>
            <a:ext cx="3206978" cy="6305006"/>
            <a:chOff x="526402" y="174171"/>
            <a:chExt cx="2748023" cy="5402688"/>
          </a:xfrm>
        </p:grpSpPr>
        <p:pic>
          <p:nvPicPr>
            <p:cNvPr id="12" name="Picture 11"/>
            <p:cNvPicPr>
              <a:picLocks noChangeAspect="1"/>
            </p:cNvPicPr>
            <p:nvPr/>
          </p:nvPicPr>
          <p:blipFill>
            <a:blip r:embed="rId2"/>
            <a:stretch>
              <a:fillRect/>
            </a:stretch>
          </p:blipFill>
          <p:spPr>
            <a:xfrm>
              <a:off x="526402" y="174171"/>
              <a:ext cx="2748022" cy="4713835"/>
            </a:xfrm>
            <a:prstGeom prst="rect">
              <a:avLst/>
            </a:prstGeom>
          </p:spPr>
        </p:pic>
        <p:pic>
          <p:nvPicPr>
            <p:cNvPr id="13" name="Picture 12"/>
            <p:cNvPicPr>
              <a:picLocks noChangeAspect="1"/>
            </p:cNvPicPr>
            <p:nvPr/>
          </p:nvPicPr>
          <p:blipFill>
            <a:blip r:embed="rId3"/>
            <a:stretch>
              <a:fillRect/>
            </a:stretch>
          </p:blipFill>
          <p:spPr>
            <a:xfrm>
              <a:off x="526403" y="4814372"/>
              <a:ext cx="2748022" cy="762487"/>
            </a:xfrm>
            <a:prstGeom prst="rect">
              <a:avLst/>
            </a:prstGeom>
          </p:spPr>
        </p:pic>
      </p:grpSp>
      <p:pic>
        <p:nvPicPr>
          <p:cNvPr id="3" name="Picture 2"/>
          <p:cNvPicPr>
            <a:picLocks noChangeAspect="1"/>
          </p:cNvPicPr>
          <p:nvPr/>
        </p:nvPicPr>
        <p:blipFill>
          <a:blip r:embed="rId4"/>
          <a:stretch>
            <a:fillRect/>
          </a:stretch>
        </p:blipFill>
        <p:spPr>
          <a:xfrm>
            <a:off x="3817706" y="174172"/>
            <a:ext cx="3658377" cy="6305006"/>
          </a:xfrm>
          <a:prstGeom prst="rect">
            <a:avLst/>
          </a:prstGeom>
        </p:spPr>
      </p:pic>
      <p:sp>
        <p:nvSpPr>
          <p:cNvPr id="9" name="Rectangle 8"/>
          <p:cNvSpPr/>
          <p:nvPr/>
        </p:nvSpPr>
        <p:spPr>
          <a:xfrm>
            <a:off x="483083" y="3812429"/>
            <a:ext cx="2017624" cy="5524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6382187" y="2179253"/>
            <a:ext cx="1425374" cy="745472"/>
            <a:chOff x="6300995" y="3384363"/>
            <a:chExt cx="1425374" cy="794349"/>
          </a:xfrm>
        </p:grpSpPr>
        <p:sp>
          <p:nvSpPr>
            <p:cNvPr id="14" name="Rectangle 13"/>
            <p:cNvSpPr/>
            <p:nvPr/>
          </p:nvSpPr>
          <p:spPr>
            <a:xfrm>
              <a:off x="6300995" y="3589997"/>
              <a:ext cx="1134467" cy="588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1752" y="3384363"/>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1</a:t>
              </a:r>
              <a:endParaRPr lang="en-US" sz="1100" b="1" dirty="0"/>
            </a:p>
          </p:txBody>
        </p:sp>
      </p:grpSp>
    </p:spTree>
    <p:extLst>
      <p:ext uri="{BB962C8B-B14F-4D97-AF65-F5344CB8AC3E}">
        <p14:creationId xmlns:p14="http://schemas.microsoft.com/office/powerpoint/2010/main" val="13999119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937500" y="270601"/>
            <a:ext cx="3962400" cy="1200329"/>
          </a:xfrm>
          <a:prstGeom prst="rect">
            <a:avLst/>
          </a:prstGeom>
          <a:noFill/>
        </p:spPr>
        <p:txBody>
          <a:bodyPr wrap="square" rtlCol="0">
            <a:spAutoFit/>
          </a:bodyPr>
          <a:lstStyle/>
          <a:p>
            <a:r>
              <a:rPr lang="en-US" b="1" dirty="0" smtClean="0"/>
              <a:t>Announcements Screen</a:t>
            </a:r>
          </a:p>
          <a:p>
            <a:endParaRPr lang="en-US" b="1" dirty="0"/>
          </a:p>
          <a:p>
            <a:pPr marL="285750" indent="-285750">
              <a:buFont typeface="Arial" panose="020B0604020202020204" pitchFamily="34" charset="0"/>
              <a:buChar char="•"/>
            </a:pPr>
            <a:r>
              <a:rPr lang="en-US" dirty="0" smtClean="0"/>
              <a:t>Viewing of announcements posted by </a:t>
            </a:r>
            <a:r>
              <a:rPr lang="en-US" dirty="0" err="1" smtClean="0"/>
              <a:t>mobilediser</a:t>
            </a:r>
            <a:r>
              <a:rPr lang="en-US" dirty="0" smtClean="0"/>
              <a:t> admin</a:t>
            </a:r>
          </a:p>
        </p:txBody>
      </p:sp>
      <p:grpSp>
        <p:nvGrpSpPr>
          <p:cNvPr id="11" name="Group 10"/>
          <p:cNvGrpSpPr/>
          <p:nvPr/>
        </p:nvGrpSpPr>
        <p:grpSpPr>
          <a:xfrm>
            <a:off x="483084" y="174172"/>
            <a:ext cx="3206978" cy="6305006"/>
            <a:chOff x="526402" y="174171"/>
            <a:chExt cx="2748023" cy="5402688"/>
          </a:xfrm>
        </p:grpSpPr>
        <p:pic>
          <p:nvPicPr>
            <p:cNvPr id="12" name="Picture 11"/>
            <p:cNvPicPr>
              <a:picLocks noChangeAspect="1"/>
            </p:cNvPicPr>
            <p:nvPr/>
          </p:nvPicPr>
          <p:blipFill>
            <a:blip r:embed="rId2"/>
            <a:stretch>
              <a:fillRect/>
            </a:stretch>
          </p:blipFill>
          <p:spPr>
            <a:xfrm>
              <a:off x="526402" y="174171"/>
              <a:ext cx="2748022" cy="4713835"/>
            </a:xfrm>
            <a:prstGeom prst="rect">
              <a:avLst/>
            </a:prstGeom>
          </p:spPr>
        </p:pic>
        <p:pic>
          <p:nvPicPr>
            <p:cNvPr id="13" name="Picture 12"/>
            <p:cNvPicPr>
              <a:picLocks noChangeAspect="1"/>
            </p:cNvPicPr>
            <p:nvPr/>
          </p:nvPicPr>
          <p:blipFill>
            <a:blip r:embed="rId3"/>
            <a:stretch>
              <a:fillRect/>
            </a:stretch>
          </p:blipFill>
          <p:spPr>
            <a:xfrm>
              <a:off x="526403" y="4814372"/>
              <a:ext cx="2748022" cy="762487"/>
            </a:xfrm>
            <a:prstGeom prst="rect">
              <a:avLst/>
            </a:prstGeom>
          </p:spPr>
        </p:pic>
      </p:grpSp>
      <p:pic>
        <p:nvPicPr>
          <p:cNvPr id="2" name="Picture 1"/>
          <p:cNvPicPr>
            <a:picLocks noChangeAspect="1"/>
          </p:cNvPicPr>
          <p:nvPr/>
        </p:nvPicPr>
        <p:blipFill>
          <a:blip r:embed="rId4"/>
          <a:stretch>
            <a:fillRect/>
          </a:stretch>
        </p:blipFill>
        <p:spPr>
          <a:xfrm>
            <a:off x="3924413" y="174172"/>
            <a:ext cx="3788565" cy="6305006"/>
          </a:xfrm>
          <a:prstGeom prst="rect">
            <a:avLst/>
          </a:prstGeom>
        </p:spPr>
      </p:pic>
      <p:sp>
        <p:nvSpPr>
          <p:cNvPr id="9" name="Rectangle 8"/>
          <p:cNvSpPr/>
          <p:nvPr/>
        </p:nvSpPr>
        <p:spPr>
          <a:xfrm>
            <a:off x="483083" y="4663329"/>
            <a:ext cx="2017624" cy="5524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268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5294811" y="197610"/>
            <a:ext cx="6749143" cy="2031325"/>
          </a:xfrm>
          <a:prstGeom prst="rect">
            <a:avLst/>
          </a:prstGeom>
          <a:noFill/>
        </p:spPr>
        <p:txBody>
          <a:bodyPr wrap="square" rtlCol="0">
            <a:spAutoFit/>
          </a:bodyPr>
          <a:lstStyle/>
          <a:p>
            <a:r>
              <a:rPr lang="en-US" b="1" dirty="0" smtClean="0"/>
              <a:t>Before use:</a:t>
            </a:r>
          </a:p>
          <a:p>
            <a:endParaRPr lang="en-US" dirty="0" smtClean="0"/>
          </a:p>
          <a:p>
            <a:pPr marL="342900" indent="-342900">
              <a:buAutoNum type="arabicPeriod"/>
            </a:pPr>
            <a:r>
              <a:rPr lang="en-US" dirty="0" smtClean="0"/>
              <a:t>Please make sure that the device is connected to the internet (mobile data)</a:t>
            </a:r>
          </a:p>
          <a:p>
            <a:pPr marL="342900" indent="-342900">
              <a:buAutoNum type="arabicPeriod"/>
            </a:pPr>
            <a:r>
              <a:rPr lang="en-US" dirty="0" smtClean="0"/>
              <a:t>Ensure </a:t>
            </a:r>
            <a:r>
              <a:rPr lang="en-US" dirty="0"/>
              <a:t>the location services is </a:t>
            </a:r>
            <a:r>
              <a:rPr lang="en-US" dirty="0" smtClean="0"/>
              <a:t>enable</a:t>
            </a:r>
          </a:p>
          <a:p>
            <a:pPr marL="342900" indent="-342900">
              <a:buAutoNum type="arabicPeriod"/>
            </a:pPr>
            <a:r>
              <a:rPr lang="en-US" dirty="0" smtClean="0"/>
              <a:t>Open </a:t>
            </a:r>
            <a:r>
              <a:rPr lang="en-US" dirty="0" err="1" smtClean="0"/>
              <a:t>Mobilediser</a:t>
            </a:r>
            <a:r>
              <a:rPr lang="en-US" dirty="0" smtClean="0"/>
              <a:t> App</a:t>
            </a:r>
            <a:endParaRPr lang="en-US" dirty="0"/>
          </a:p>
          <a:p>
            <a:pPr marL="342900" indent="-342900">
              <a:buAutoNum type="arabicPeriod"/>
            </a:pPr>
            <a:endParaRPr lang="en-US" dirty="0" smtClean="0"/>
          </a:p>
        </p:txBody>
      </p:sp>
      <p:pic>
        <p:nvPicPr>
          <p:cNvPr id="4" name="Picture 3"/>
          <p:cNvPicPr>
            <a:picLocks noChangeAspect="1"/>
          </p:cNvPicPr>
          <p:nvPr/>
        </p:nvPicPr>
        <p:blipFill>
          <a:blip r:embed="rId2"/>
          <a:stretch>
            <a:fillRect/>
          </a:stretch>
        </p:blipFill>
        <p:spPr>
          <a:xfrm>
            <a:off x="769329" y="3014704"/>
            <a:ext cx="3248025" cy="277136"/>
          </a:xfrm>
          <a:prstGeom prst="rect">
            <a:avLst/>
          </a:prstGeom>
        </p:spPr>
      </p:pic>
      <p:pic>
        <p:nvPicPr>
          <p:cNvPr id="2" name="Picture 1"/>
          <p:cNvPicPr>
            <a:picLocks noChangeAspect="1"/>
          </p:cNvPicPr>
          <p:nvPr/>
        </p:nvPicPr>
        <p:blipFill>
          <a:blip r:embed="rId3"/>
          <a:stretch>
            <a:fillRect/>
          </a:stretch>
        </p:blipFill>
        <p:spPr>
          <a:xfrm>
            <a:off x="308487" y="197610"/>
            <a:ext cx="4333182" cy="6376536"/>
          </a:xfrm>
          <a:prstGeom prst="rect">
            <a:avLst/>
          </a:prstGeom>
        </p:spPr>
      </p:pic>
      <p:grpSp>
        <p:nvGrpSpPr>
          <p:cNvPr id="24" name="Group 23"/>
          <p:cNvGrpSpPr/>
          <p:nvPr/>
        </p:nvGrpSpPr>
        <p:grpSpPr>
          <a:xfrm>
            <a:off x="1369896" y="1824231"/>
            <a:ext cx="913927" cy="799014"/>
            <a:chOff x="5436799" y="3119631"/>
            <a:chExt cx="913927" cy="799014"/>
          </a:xfrm>
        </p:grpSpPr>
        <p:sp>
          <p:nvSpPr>
            <p:cNvPr id="22" name="Rectangle 21"/>
            <p:cNvSpPr/>
            <p:nvPr/>
          </p:nvSpPr>
          <p:spPr>
            <a:xfrm>
              <a:off x="5436799" y="3326463"/>
              <a:ext cx="676619" cy="5921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876109" y="3119631"/>
              <a:ext cx="474617" cy="411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1</a:t>
              </a:r>
              <a:endParaRPr lang="en-US" sz="1100" b="1" dirty="0"/>
            </a:p>
          </p:txBody>
        </p:sp>
      </p:grpSp>
      <p:grpSp>
        <p:nvGrpSpPr>
          <p:cNvPr id="25" name="Group 24"/>
          <p:cNvGrpSpPr/>
          <p:nvPr/>
        </p:nvGrpSpPr>
        <p:grpSpPr>
          <a:xfrm>
            <a:off x="490327" y="1835993"/>
            <a:ext cx="913927" cy="799014"/>
            <a:chOff x="5436799" y="3119631"/>
            <a:chExt cx="913927" cy="799014"/>
          </a:xfrm>
        </p:grpSpPr>
        <p:sp>
          <p:nvSpPr>
            <p:cNvPr id="26" name="Rectangle 25"/>
            <p:cNvSpPr/>
            <p:nvPr/>
          </p:nvSpPr>
          <p:spPr>
            <a:xfrm>
              <a:off x="5436799" y="3326463"/>
              <a:ext cx="676619" cy="5921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876109" y="3119631"/>
              <a:ext cx="474617" cy="411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2</a:t>
              </a:r>
              <a:endParaRPr lang="en-US" sz="1100" b="1" dirty="0"/>
            </a:p>
          </p:txBody>
        </p:sp>
      </p:grpSp>
      <p:pic>
        <p:nvPicPr>
          <p:cNvPr id="28" name="Picture 27"/>
          <p:cNvPicPr>
            <a:picLocks noChangeAspect="1"/>
          </p:cNvPicPr>
          <p:nvPr/>
        </p:nvPicPr>
        <p:blipFill>
          <a:blip r:embed="rId4"/>
          <a:stretch>
            <a:fillRect/>
          </a:stretch>
        </p:blipFill>
        <p:spPr>
          <a:xfrm>
            <a:off x="5294811" y="2235500"/>
            <a:ext cx="2667220" cy="4345211"/>
          </a:xfrm>
          <a:prstGeom prst="rect">
            <a:avLst/>
          </a:prstGeom>
        </p:spPr>
      </p:pic>
      <p:grpSp>
        <p:nvGrpSpPr>
          <p:cNvPr id="29" name="Group 28"/>
          <p:cNvGrpSpPr/>
          <p:nvPr/>
        </p:nvGrpSpPr>
        <p:grpSpPr>
          <a:xfrm>
            <a:off x="5371484" y="2623245"/>
            <a:ext cx="913927" cy="799014"/>
            <a:chOff x="5436799" y="3119631"/>
            <a:chExt cx="913927" cy="799014"/>
          </a:xfrm>
        </p:grpSpPr>
        <p:sp>
          <p:nvSpPr>
            <p:cNvPr id="30" name="Rectangle 29"/>
            <p:cNvSpPr/>
            <p:nvPr/>
          </p:nvSpPr>
          <p:spPr>
            <a:xfrm>
              <a:off x="5436799" y="3326463"/>
              <a:ext cx="676619" cy="5921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876109" y="3119631"/>
              <a:ext cx="474617" cy="411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3</a:t>
              </a:r>
              <a:endParaRPr lang="en-US" sz="1100" b="1" dirty="0"/>
            </a:p>
          </p:txBody>
        </p:sp>
      </p:grpSp>
    </p:spTree>
    <p:extLst>
      <p:ext uri="{BB962C8B-B14F-4D97-AF65-F5344CB8AC3E}">
        <p14:creationId xmlns:p14="http://schemas.microsoft.com/office/powerpoint/2010/main" val="2407769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458239" y="270601"/>
            <a:ext cx="3301962" cy="2031325"/>
          </a:xfrm>
          <a:prstGeom prst="rect">
            <a:avLst/>
          </a:prstGeom>
          <a:noFill/>
        </p:spPr>
        <p:txBody>
          <a:bodyPr wrap="square" rtlCol="0">
            <a:spAutoFit/>
          </a:bodyPr>
          <a:lstStyle/>
          <a:p>
            <a:r>
              <a:rPr lang="en-US" b="1" dirty="0" smtClean="0"/>
              <a:t>Messages Screen</a:t>
            </a:r>
          </a:p>
          <a:p>
            <a:endParaRPr lang="en-US" b="1" dirty="0" smtClean="0"/>
          </a:p>
          <a:p>
            <a:pPr marL="342900" indent="-342900">
              <a:buAutoNum type="arabicPeriod"/>
            </a:pPr>
            <a:r>
              <a:rPr lang="en-US" dirty="0" smtClean="0"/>
              <a:t>Tap Plus(+) Sign Button</a:t>
            </a:r>
          </a:p>
          <a:p>
            <a:pPr marL="342900" indent="-342900">
              <a:buAutoNum type="arabicPeriod"/>
            </a:pPr>
            <a:r>
              <a:rPr lang="en-US" dirty="0" smtClean="0"/>
              <a:t>Select Recipient</a:t>
            </a:r>
          </a:p>
          <a:p>
            <a:pPr marL="342900" indent="-342900">
              <a:buAutoNum type="arabicPeriod"/>
            </a:pPr>
            <a:r>
              <a:rPr lang="en-US" dirty="0" smtClean="0"/>
              <a:t>Input Subject</a:t>
            </a:r>
          </a:p>
          <a:p>
            <a:pPr marL="342900" indent="-342900">
              <a:buAutoNum type="arabicPeriod"/>
            </a:pPr>
            <a:r>
              <a:rPr lang="en-US" dirty="0" smtClean="0"/>
              <a:t>Input Message</a:t>
            </a:r>
          </a:p>
          <a:p>
            <a:pPr marL="342900" indent="-342900">
              <a:buAutoNum type="arabicPeriod"/>
            </a:pPr>
            <a:r>
              <a:rPr lang="en-US" dirty="0" smtClean="0"/>
              <a:t>Tap Send Button</a:t>
            </a:r>
            <a:endParaRPr lang="en-US" dirty="0"/>
          </a:p>
        </p:txBody>
      </p:sp>
      <p:pic>
        <p:nvPicPr>
          <p:cNvPr id="3" name="Picture 2"/>
          <p:cNvPicPr>
            <a:picLocks noChangeAspect="1"/>
          </p:cNvPicPr>
          <p:nvPr/>
        </p:nvPicPr>
        <p:blipFill>
          <a:blip r:embed="rId2"/>
          <a:stretch>
            <a:fillRect/>
          </a:stretch>
        </p:blipFill>
        <p:spPr>
          <a:xfrm>
            <a:off x="292101" y="270601"/>
            <a:ext cx="3759584" cy="6333399"/>
          </a:xfrm>
          <a:prstGeom prst="rect">
            <a:avLst/>
          </a:prstGeom>
        </p:spPr>
      </p:pic>
      <p:pic>
        <p:nvPicPr>
          <p:cNvPr id="4" name="Picture 3"/>
          <p:cNvPicPr>
            <a:picLocks noChangeAspect="1"/>
          </p:cNvPicPr>
          <p:nvPr/>
        </p:nvPicPr>
        <p:blipFill>
          <a:blip r:embed="rId3"/>
          <a:stretch>
            <a:fillRect/>
          </a:stretch>
        </p:blipFill>
        <p:spPr>
          <a:xfrm>
            <a:off x="4261857" y="270601"/>
            <a:ext cx="3808410" cy="6333399"/>
          </a:xfrm>
          <a:prstGeom prst="rect">
            <a:avLst/>
          </a:prstGeom>
        </p:spPr>
      </p:pic>
      <p:grpSp>
        <p:nvGrpSpPr>
          <p:cNvPr id="10" name="Group 9"/>
          <p:cNvGrpSpPr/>
          <p:nvPr/>
        </p:nvGrpSpPr>
        <p:grpSpPr>
          <a:xfrm>
            <a:off x="3444084" y="121853"/>
            <a:ext cx="949996" cy="745472"/>
            <a:chOff x="6583881" y="3384363"/>
            <a:chExt cx="949996" cy="794349"/>
          </a:xfrm>
        </p:grpSpPr>
        <p:sp>
          <p:nvSpPr>
            <p:cNvPr id="14" name="Rectangle 13"/>
            <p:cNvSpPr/>
            <p:nvPr/>
          </p:nvSpPr>
          <p:spPr>
            <a:xfrm>
              <a:off x="6583881" y="3589997"/>
              <a:ext cx="712687" cy="5887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059260" y="3384363"/>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1</a:t>
              </a:r>
              <a:endParaRPr lang="en-US" sz="1100" b="1" dirty="0"/>
            </a:p>
          </p:txBody>
        </p:sp>
      </p:grpSp>
      <p:grpSp>
        <p:nvGrpSpPr>
          <p:cNvPr id="16" name="Group 15"/>
          <p:cNvGrpSpPr/>
          <p:nvPr/>
        </p:nvGrpSpPr>
        <p:grpSpPr>
          <a:xfrm>
            <a:off x="5226909" y="858350"/>
            <a:ext cx="2249399" cy="640248"/>
            <a:chOff x="6583881" y="3374800"/>
            <a:chExt cx="2249399" cy="682226"/>
          </a:xfrm>
        </p:grpSpPr>
        <p:sp>
          <p:nvSpPr>
            <p:cNvPr id="17" name="Rectangle 16"/>
            <p:cNvSpPr/>
            <p:nvPr/>
          </p:nvSpPr>
          <p:spPr>
            <a:xfrm>
              <a:off x="6583881" y="3589998"/>
              <a:ext cx="2012091" cy="4670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358663" y="3374800"/>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2</a:t>
              </a:r>
              <a:endParaRPr lang="en-US" sz="1100" b="1" dirty="0"/>
            </a:p>
          </p:txBody>
        </p:sp>
      </p:grpSp>
      <p:grpSp>
        <p:nvGrpSpPr>
          <p:cNvPr id="19" name="Group 18"/>
          <p:cNvGrpSpPr/>
          <p:nvPr/>
        </p:nvGrpSpPr>
        <p:grpSpPr>
          <a:xfrm>
            <a:off x="5226909" y="1399194"/>
            <a:ext cx="2249399" cy="640248"/>
            <a:chOff x="6583881" y="3374800"/>
            <a:chExt cx="2249399" cy="682226"/>
          </a:xfrm>
        </p:grpSpPr>
        <p:sp>
          <p:nvSpPr>
            <p:cNvPr id="20" name="Rectangle 19"/>
            <p:cNvSpPr/>
            <p:nvPr/>
          </p:nvSpPr>
          <p:spPr>
            <a:xfrm>
              <a:off x="6583881" y="3589998"/>
              <a:ext cx="2012091" cy="4670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358663" y="3374800"/>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3</a:t>
              </a:r>
              <a:endParaRPr lang="en-US" sz="1100" b="1" dirty="0"/>
            </a:p>
          </p:txBody>
        </p:sp>
      </p:grpSp>
      <p:grpSp>
        <p:nvGrpSpPr>
          <p:cNvPr id="22" name="Group 21"/>
          <p:cNvGrpSpPr/>
          <p:nvPr/>
        </p:nvGrpSpPr>
        <p:grpSpPr>
          <a:xfrm>
            <a:off x="4448365" y="1981802"/>
            <a:ext cx="2249399" cy="640248"/>
            <a:chOff x="6583881" y="3374800"/>
            <a:chExt cx="2249399" cy="682226"/>
          </a:xfrm>
        </p:grpSpPr>
        <p:sp>
          <p:nvSpPr>
            <p:cNvPr id="23" name="Rectangle 22"/>
            <p:cNvSpPr/>
            <p:nvPr/>
          </p:nvSpPr>
          <p:spPr>
            <a:xfrm>
              <a:off x="6583881" y="3589998"/>
              <a:ext cx="2012091" cy="4670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358663" y="3374800"/>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4</a:t>
              </a:r>
              <a:endParaRPr lang="en-US" sz="1100" b="1" dirty="0"/>
            </a:p>
          </p:txBody>
        </p:sp>
      </p:grpSp>
      <p:grpSp>
        <p:nvGrpSpPr>
          <p:cNvPr id="25" name="Group 24"/>
          <p:cNvGrpSpPr/>
          <p:nvPr/>
        </p:nvGrpSpPr>
        <p:grpSpPr>
          <a:xfrm>
            <a:off x="4697500" y="4224062"/>
            <a:ext cx="3405645" cy="631274"/>
            <a:chOff x="6583881" y="3384363"/>
            <a:chExt cx="3405645" cy="672663"/>
          </a:xfrm>
        </p:grpSpPr>
        <p:sp>
          <p:nvSpPr>
            <p:cNvPr id="26" name="Rectangle 25"/>
            <p:cNvSpPr/>
            <p:nvPr/>
          </p:nvSpPr>
          <p:spPr>
            <a:xfrm>
              <a:off x="6583881" y="3589998"/>
              <a:ext cx="3125700" cy="4670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9514909" y="3384363"/>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5</a:t>
              </a:r>
              <a:endParaRPr lang="en-US" sz="1100" b="1" dirty="0"/>
            </a:p>
          </p:txBody>
        </p:sp>
      </p:grpSp>
    </p:spTree>
    <p:extLst>
      <p:ext uri="{BB962C8B-B14F-4D97-AF65-F5344CB8AC3E}">
        <p14:creationId xmlns:p14="http://schemas.microsoft.com/office/powerpoint/2010/main" val="25783277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458239" y="270601"/>
            <a:ext cx="3301962" cy="1754326"/>
          </a:xfrm>
          <a:prstGeom prst="rect">
            <a:avLst/>
          </a:prstGeom>
          <a:noFill/>
        </p:spPr>
        <p:txBody>
          <a:bodyPr wrap="square" rtlCol="0">
            <a:spAutoFit/>
          </a:bodyPr>
          <a:lstStyle/>
          <a:p>
            <a:r>
              <a:rPr lang="en-US" b="1" dirty="0" smtClean="0"/>
              <a:t>Conversation Screen</a:t>
            </a:r>
          </a:p>
          <a:p>
            <a:endParaRPr lang="en-US" b="1" dirty="0" smtClean="0"/>
          </a:p>
          <a:p>
            <a:pPr marL="342900" indent="-342900">
              <a:buAutoNum type="arabicPeriod"/>
            </a:pPr>
            <a:r>
              <a:rPr lang="en-US" dirty="0" smtClean="0"/>
              <a:t>Tap Message Item</a:t>
            </a:r>
          </a:p>
          <a:p>
            <a:pPr marL="342900" indent="-342900">
              <a:buAutoNum type="arabicPeriod"/>
            </a:pPr>
            <a:r>
              <a:rPr lang="en-US" dirty="0" smtClean="0"/>
              <a:t>Input Message</a:t>
            </a:r>
          </a:p>
          <a:p>
            <a:pPr marL="342900" indent="-342900">
              <a:buAutoNum type="arabicPeriod"/>
            </a:pPr>
            <a:r>
              <a:rPr lang="en-US" dirty="0" smtClean="0"/>
              <a:t>Tap Send Button</a:t>
            </a:r>
          </a:p>
          <a:p>
            <a:pPr marL="342900" indent="-342900">
              <a:buAutoNum type="arabicPeriod"/>
            </a:pPr>
            <a:r>
              <a:rPr lang="en-US" dirty="0" smtClean="0"/>
              <a:t>Tap Reload Icon to refresh</a:t>
            </a:r>
            <a:endParaRPr lang="en-US" dirty="0"/>
          </a:p>
        </p:txBody>
      </p:sp>
      <p:pic>
        <p:nvPicPr>
          <p:cNvPr id="3" name="Picture 2"/>
          <p:cNvPicPr>
            <a:picLocks noChangeAspect="1"/>
          </p:cNvPicPr>
          <p:nvPr/>
        </p:nvPicPr>
        <p:blipFill>
          <a:blip r:embed="rId2"/>
          <a:stretch>
            <a:fillRect/>
          </a:stretch>
        </p:blipFill>
        <p:spPr>
          <a:xfrm>
            <a:off x="292101" y="270601"/>
            <a:ext cx="3759584" cy="6333399"/>
          </a:xfrm>
          <a:prstGeom prst="rect">
            <a:avLst/>
          </a:prstGeom>
        </p:spPr>
      </p:pic>
      <p:pic>
        <p:nvPicPr>
          <p:cNvPr id="2" name="Picture 1"/>
          <p:cNvPicPr>
            <a:picLocks noChangeAspect="1"/>
          </p:cNvPicPr>
          <p:nvPr/>
        </p:nvPicPr>
        <p:blipFill>
          <a:blip r:embed="rId3"/>
          <a:stretch>
            <a:fillRect/>
          </a:stretch>
        </p:blipFill>
        <p:spPr>
          <a:xfrm>
            <a:off x="4238576" y="270601"/>
            <a:ext cx="3762424" cy="6321425"/>
          </a:xfrm>
          <a:prstGeom prst="rect">
            <a:avLst/>
          </a:prstGeom>
        </p:spPr>
      </p:pic>
      <p:sp>
        <p:nvSpPr>
          <p:cNvPr id="6" name="Rectangle 5"/>
          <p:cNvSpPr/>
          <p:nvPr/>
        </p:nvSpPr>
        <p:spPr>
          <a:xfrm>
            <a:off x="8458239" y="5450955"/>
            <a:ext cx="3518262" cy="1077218"/>
          </a:xfrm>
          <a:prstGeom prst="rect">
            <a:avLst/>
          </a:prstGeom>
        </p:spPr>
        <p:txBody>
          <a:bodyPr wrap="square">
            <a:spAutoFit/>
          </a:bodyPr>
          <a:lstStyle/>
          <a:p>
            <a:r>
              <a:rPr lang="en-US" sz="1600" i="1" dirty="0" smtClean="0">
                <a:solidFill>
                  <a:srgbClr val="FF0000"/>
                </a:solidFill>
              </a:rPr>
              <a:t>Note:</a:t>
            </a:r>
          </a:p>
          <a:p>
            <a:pPr marL="285750" indent="-285750">
              <a:buFont typeface="Arial" panose="020B0604020202020204" pitchFamily="34" charset="0"/>
              <a:buChar char="•"/>
            </a:pPr>
            <a:r>
              <a:rPr lang="en-US" sz="1600" i="1" dirty="0" smtClean="0">
                <a:solidFill>
                  <a:srgbClr val="FF0000"/>
                </a:solidFill>
              </a:rPr>
              <a:t>Always tap reload icon          to update and receive the messages from the recipient</a:t>
            </a:r>
            <a:endParaRPr lang="en-US" i="1" dirty="0">
              <a:solidFill>
                <a:srgbClr val="FF0000"/>
              </a:solidFill>
            </a:endParaRPr>
          </a:p>
        </p:txBody>
      </p:sp>
      <p:pic>
        <p:nvPicPr>
          <p:cNvPr id="5" name="Picture 4"/>
          <p:cNvPicPr>
            <a:picLocks noChangeAspect="1"/>
          </p:cNvPicPr>
          <p:nvPr/>
        </p:nvPicPr>
        <p:blipFill>
          <a:blip r:embed="rId4"/>
          <a:stretch>
            <a:fillRect/>
          </a:stretch>
        </p:blipFill>
        <p:spPr>
          <a:xfrm>
            <a:off x="10769621" y="5694234"/>
            <a:ext cx="317480" cy="295330"/>
          </a:xfrm>
          <a:prstGeom prst="rect">
            <a:avLst/>
          </a:prstGeom>
        </p:spPr>
      </p:pic>
      <p:grpSp>
        <p:nvGrpSpPr>
          <p:cNvPr id="9" name="Group 8"/>
          <p:cNvGrpSpPr/>
          <p:nvPr/>
        </p:nvGrpSpPr>
        <p:grpSpPr>
          <a:xfrm>
            <a:off x="421484" y="817366"/>
            <a:ext cx="3674555" cy="1087633"/>
            <a:chOff x="6583881" y="3429477"/>
            <a:chExt cx="3674555" cy="1158944"/>
          </a:xfrm>
        </p:grpSpPr>
        <p:sp>
          <p:nvSpPr>
            <p:cNvPr id="10" name="Rectangle 9"/>
            <p:cNvSpPr/>
            <p:nvPr/>
          </p:nvSpPr>
          <p:spPr>
            <a:xfrm>
              <a:off x="6583881" y="3589997"/>
              <a:ext cx="3477416" cy="9984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783819" y="3429477"/>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1</a:t>
              </a:r>
              <a:endParaRPr lang="en-US" sz="1100" b="1" dirty="0"/>
            </a:p>
          </p:txBody>
        </p:sp>
      </p:grpSp>
      <p:grpSp>
        <p:nvGrpSpPr>
          <p:cNvPr id="12" name="Group 11"/>
          <p:cNvGrpSpPr/>
          <p:nvPr/>
        </p:nvGrpSpPr>
        <p:grpSpPr>
          <a:xfrm>
            <a:off x="4397565" y="3289902"/>
            <a:ext cx="2249399" cy="640248"/>
            <a:chOff x="6583881" y="3374800"/>
            <a:chExt cx="2249399" cy="682226"/>
          </a:xfrm>
        </p:grpSpPr>
        <p:sp>
          <p:nvSpPr>
            <p:cNvPr id="13" name="Rectangle 12"/>
            <p:cNvSpPr/>
            <p:nvPr/>
          </p:nvSpPr>
          <p:spPr>
            <a:xfrm>
              <a:off x="6583881" y="3589998"/>
              <a:ext cx="2012091" cy="4670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58663" y="3374800"/>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2</a:t>
              </a:r>
              <a:endParaRPr lang="en-US" sz="1100" b="1" dirty="0"/>
            </a:p>
          </p:txBody>
        </p:sp>
      </p:grpSp>
      <p:grpSp>
        <p:nvGrpSpPr>
          <p:cNvPr id="15" name="Group 14"/>
          <p:cNvGrpSpPr/>
          <p:nvPr/>
        </p:nvGrpSpPr>
        <p:grpSpPr>
          <a:xfrm>
            <a:off x="6994955" y="3325042"/>
            <a:ext cx="1298694" cy="605108"/>
            <a:chOff x="6583881" y="3412244"/>
            <a:chExt cx="1298694" cy="644782"/>
          </a:xfrm>
        </p:grpSpPr>
        <p:sp>
          <p:nvSpPr>
            <p:cNvPr id="16" name="Rectangle 15"/>
            <p:cNvSpPr/>
            <p:nvPr/>
          </p:nvSpPr>
          <p:spPr>
            <a:xfrm>
              <a:off x="6583881" y="3589998"/>
              <a:ext cx="1006045" cy="4670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407958" y="3412244"/>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3</a:t>
              </a:r>
              <a:endParaRPr lang="en-US" sz="1100" b="1" dirty="0"/>
            </a:p>
          </p:txBody>
        </p:sp>
      </p:grpSp>
      <p:grpSp>
        <p:nvGrpSpPr>
          <p:cNvPr id="18" name="Group 17"/>
          <p:cNvGrpSpPr/>
          <p:nvPr/>
        </p:nvGrpSpPr>
        <p:grpSpPr>
          <a:xfrm>
            <a:off x="7133672" y="227271"/>
            <a:ext cx="1298694" cy="605108"/>
            <a:chOff x="6583881" y="3412244"/>
            <a:chExt cx="1298694" cy="644782"/>
          </a:xfrm>
        </p:grpSpPr>
        <p:sp>
          <p:nvSpPr>
            <p:cNvPr id="19" name="Rectangle 18"/>
            <p:cNvSpPr/>
            <p:nvPr/>
          </p:nvSpPr>
          <p:spPr>
            <a:xfrm>
              <a:off x="6583881" y="3589998"/>
              <a:ext cx="1006045" cy="4670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407958" y="3412244"/>
              <a:ext cx="474617" cy="41126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4</a:t>
              </a:r>
              <a:endParaRPr lang="en-US" sz="1100" b="1" dirty="0"/>
            </a:p>
          </p:txBody>
        </p:sp>
      </p:grpSp>
    </p:spTree>
    <p:extLst>
      <p:ext uri="{BB962C8B-B14F-4D97-AF65-F5344CB8AC3E}">
        <p14:creationId xmlns:p14="http://schemas.microsoft.com/office/powerpoint/2010/main" val="3578918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8058" y="268305"/>
            <a:ext cx="3609169" cy="6319375"/>
          </a:xfrm>
          <a:prstGeom prst="rect">
            <a:avLst/>
          </a:prstGeom>
        </p:spPr>
      </p:pic>
      <p:sp>
        <p:nvSpPr>
          <p:cNvPr id="10" name="TextBox 9"/>
          <p:cNvSpPr txBox="1"/>
          <p:nvPr/>
        </p:nvSpPr>
        <p:spPr>
          <a:xfrm>
            <a:off x="4713461" y="268305"/>
            <a:ext cx="6749143" cy="1754326"/>
          </a:xfrm>
          <a:prstGeom prst="rect">
            <a:avLst/>
          </a:prstGeom>
          <a:noFill/>
        </p:spPr>
        <p:txBody>
          <a:bodyPr wrap="square" rtlCol="0">
            <a:spAutoFit/>
          </a:bodyPr>
          <a:lstStyle/>
          <a:p>
            <a:r>
              <a:rPr lang="en-US" b="1" dirty="0" smtClean="0"/>
              <a:t>Login Screen</a:t>
            </a:r>
          </a:p>
          <a:p>
            <a:endParaRPr lang="en-US" dirty="0" smtClean="0"/>
          </a:p>
          <a:p>
            <a:pPr marL="342900" indent="-342900">
              <a:buAutoNum type="arabicPeriod"/>
            </a:pPr>
            <a:r>
              <a:rPr lang="en-US" dirty="0" smtClean="0"/>
              <a:t>Input Username</a:t>
            </a:r>
          </a:p>
          <a:p>
            <a:pPr marL="342900" indent="-342900">
              <a:buAutoNum type="arabicPeriod"/>
            </a:pPr>
            <a:r>
              <a:rPr lang="en-US" dirty="0" smtClean="0"/>
              <a:t>Input Password</a:t>
            </a:r>
          </a:p>
          <a:p>
            <a:pPr marL="342900" indent="-342900">
              <a:buAutoNum type="arabicPeriod"/>
            </a:pPr>
            <a:r>
              <a:rPr lang="en-US" dirty="0" smtClean="0"/>
              <a:t>Tap Store or Outdoor Login Button</a:t>
            </a:r>
            <a:endParaRPr lang="en-US" dirty="0"/>
          </a:p>
          <a:p>
            <a:pPr marL="342900" indent="-342900">
              <a:buAutoNum type="arabicPeriod"/>
            </a:pPr>
            <a:endParaRPr lang="en-US" dirty="0" smtClean="0"/>
          </a:p>
        </p:txBody>
      </p:sp>
      <p:grpSp>
        <p:nvGrpSpPr>
          <p:cNvPr id="24" name="Group 23"/>
          <p:cNvGrpSpPr/>
          <p:nvPr/>
        </p:nvGrpSpPr>
        <p:grpSpPr>
          <a:xfrm>
            <a:off x="594834" y="3235011"/>
            <a:ext cx="3489475" cy="936398"/>
            <a:chOff x="5436799" y="3195390"/>
            <a:chExt cx="3489475" cy="997789"/>
          </a:xfrm>
        </p:grpSpPr>
        <p:sp>
          <p:nvSpPr>
            <p:cNvPr id="22" name="Rectangle 21"/>
            <p:cNvSpPr/>
            <p:nvPr/>
          </p:nvSpPr>
          <p:spPr>
            <a:xfrm>
              <a:off x="5436799" y="3404419"/>
              <a:ext cx="3228229" cy="788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451657" y="3195390"/>
              <a:ext cx="474617" cy="411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1</a:t>
              </a:r>
              <a:endParaRPr lang="en-US" sz="1100" b="1" dirty="0"/>
            </a:p>
          </p:txBody>
        </p:sp>
      </p:grpSp>
      <p:grpSp>
        <p:nvGrpSpPr>
          <p:cNvPr id="16" name="Group 15"/>
          <p:cNvGrpSpPr/>
          <p:nvPr/>
        </p:nvGrpSpPr>
        <p:grpSpPr>
          <a:xfrm>
            <a:off x="594834" y="4054259"/>
            <a:ext cx="3489475" cy="900918"/>
            <a:chOff x="5436799" y="3120828"/>
            <a:chExt cx="3489475" cy="1072351"/>
          </a:xfrm>
        </p:grpSpPr>
        <p:sp>
          <p:nvSpPr>
            <p:cNvPr id="17" name="Rectangle 16"/>
            <p:cNvSpPr/>
            <p:nvPr/>
          </p:nvSpPr>
          <p:spPr>
            <a:xfrm>
              <a:off x="5436799" y="3326463"/>
              <a:ext cx="3228229" cy="866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451657" y="3120828"/>
              <a:ext cx="474617" cy="411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2</a:t>
              </a:r>
              <a:endParaRPr lang="en-US" sz="1100" b="1" dirty="0"/>
            </a:p>
          </p:txBody>
        </p:sp>
      </p:grpSp>
      <p:grpSp>
        <p:nvGrpSpPr>
          <p:cNvPr id="19" name="Group 18"/>
          <p:cNvGrpSpPr/>
          <p:nvPr/>
        </p:nvGrpSpPr>
        <p:grpSpPr>
          <a:xfrm>
            <a:off x="1278457" y="5031951"/>
            <a:ext cx="2137479" cy="1454520"/>
            <a:chOff x="5436799" y="3326463"/>
            <a:chExt cx="2137479" cy="1731297"/>
          </a:xfrm>
        </p:grpSpPr>
        <p:sp>
          <p:nvSpPr>
            <p:cNvPr id="20" name="Rectangle 19"/>
            <p:cNvSpPr/>
            <p:nvPr/>
          </p:nvSpPr>
          <p:spPr>
            <a:xfrm>
              <a:off x="5436799" y="3326463"/>
              <a:ext cx="1856629" cy="15256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099661" y="4646491"/>
              <a:ext cx="474617" cy="411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3</a:t>
              </a:r>
              <a:endParaRPr lang="en-US" sz="1100" b="1" dirty="0"/>
            </a:p>
          </p:txBody>
        </p:sp>
      </p:grpSp>
      <p:sp>
        <p:nvSpPr>
          <p:cNvPr id="5" name="Rectangle 4"/>
          <p:cNvSpPr/>
          <p:nvPr/>
        </p:nvSpPr>
        <p:spPr>
          <a:xfrm>
            <a:off x="4713461" y="4769400"/>
            <a:ext cx="7034401" cy="1477328"/>
          </a:xfrm>
          <a:prstGeom prst="rect">
            <a:avLst/>
          </a:prstGeom>
        </p:spPr>
        <p:txBody>
          <a:bodyPr wrap="square">
            <a:spAutoFit/>
          </a:bodyPr>
          <a:lstStyle/>
          <a:p>
            <a:r>
              <a:rPr lang="en-US" b="1" dirty="0"/>
              <a:t>Store Login </a:t>
            </a:r>
            <a:r>
              <a:rPr lang="en-US" dirty="0"/>
              <a:t>– </a:t>
            </a:r>
            <a:r>
              <a:rPr lang="en-US" dirty="0" smtClean="0"/>
              <a:t>For inventory activity of </a:t>
            </a:r>
            <a:r>
              <a:rPr lang="en-US" dirty="0"/>
              <a:t>merchandiser within customer’s area</a:t>
            </a:r>
            <a:r>
              <a:rPr lang="en-US" dirty="0" smtClean="0"/>
              <a:t>.</a:t>
            </a:r>
          </a:p>
          <a:p>
            <a:r>
              <a:rPr lang="en-US" dirty="0" smtClean="0"/>
              <a:t>              </a:t>
            </a:r>
          </a:p>
          <a:p>
            <a:r>
              <a:rPr lang="en-US" b="1" dirty="0" smtClean="0"/>
              <a:t>Outdoor </a:t>
            </a:r>
            <a:r>
              <a:rPr lang="en-US" b="1" dirty="0"/>
              <a:t>Login </a:t>
            </a:r>
            <a:r>
              <a:rPr lang="en-US" dirty="0"/>
              <a:t>– </a:t>
            </a:r>
            <a:r>
              <a:rPr lang="en-US" dirty="0" smtClean="0"/>
              <a:t>For viewing </a:t>
            </a:r>
            <a:r>
              <a:rPr lang="en-US" dirty="0"/>
              <a:t>of announcements and schedules outside customer’s area. </a:t>
            </a:r>
          </a:p>
        </p:txBody>
      </p:sp>
    </p:spTree>
    <p:extLst>
      <p:ext uri="{BB962C8B-B14F-4D97-AF65-F5344CB8AC3E}">
        <p14:creationId xmlns:p14="http://schemas.microsoft.com/office/powerpoint/2010/main" val="3267557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2309" y="268305"/>
            <a:ext cx="3648924" cy="6313644"/>
          </a:xfrm>
          <a:prstGeom prst="rect">
            <a:avLst/>
          </a:prstGeom>
        </p:spPr>
      </p:pic>
      <p:sp>
        <p:nvSpPr>
          <p:cNvPr id="10" name="TextBox 9"/>
          <p:cNvSpPr txBox="1"/>
          <p:nvPr/>
        </p:nvSpPr>
        <p:spPr>
          <a:xfrm>
            <a:off x="4798423" y="268305"/>
            <a:ext cx="6749143" cy="1138773"/>
          </a:xfrm>
          <a:prstGeom prst="rect">
            <a:avLst/>
          </a:prstGeom>
          <a:noFill/>
        </p:spPr>
        <p:txBody>
          <a:bodyPr wrap="square" rtlCol="0">
            <a:spAutoFit/>
          </a:bodyPr>
          <a:lstStyle/>
          <a:p>
            <a:r>
              <a:rPr lang="en-US" b="1" dirty="0" smtClean="0"/>
              <a:t>Pick Schedule Screen</a:t>
            </a:r>
            <a:r>
              <a:rPr lang="en-US" dirty="0"/>
              <a:t> </a:t>
            </a:r>
            <a:r>
              <a:rPr lang="en-US" dirty="0" smtClean="0"/>
              <a:t>(Store Login)</a:t>
            </a:r>
          </a:p>
          <a:p>
            <a:r>
              <a:rPr lang="en-US" sz="1400" dirty="0" smtClean="0"/>
              <a:t>- Where all assigned schedules for the day are displayed</a:t>
            </a:r>
          </a:p>
          <a:p>
            <a:endParaRPr lang="en-US" b="1" dirty="0" smtClean="0"/>
          </a:p>
          <a:p>
            <a:pPr marL="342900" indent="-342900">
              <a:buAutoNum type="arabicPeriod"/>
            </a:pPr>
            <a:r>
              <a:rPr lang="en-US" dirty="0" smtClean="0"/>
              <a:t>Select schedule with </a:t>
            </a:r>
            <a:r>
              <a:rPr lang="en-US" b="1" dirty="0" smtClean="0">
                <a:solidFill>
                  <a:schemeClr val="accent4">
                    <a:lumMod val="60000"/>
                    <a:lumOff val="40000"/>
                  </a:schemeClr>
                </a:solidFill>
              </a:rPr>
              <a:t>yellow</a:t>
            </a:r>
            <a:r>
              <a:rPr lang="en-US" dirty="0" smtClean="0"/>
              <a:t> icon only</a:t>
            </a:r>
            <a:endParaRPr lang="en-US" dirty="0"/>
          </a:p>
        </p:txBody>
      </p:sp>
      <p:sp>
        <p:nvSpPr>
          <p:cNvPr id="5" name="Rectangle 4"/>
          <p:cNvSpPr/>
          <p:nvPr/>
        </p:nvSpPr>
        <p:spPr>
          <a:xfrm>
            <a:off x="4655793" y="5352873"/>
            <a:ext cx="7034401" cy="1138773"/>
          </a:xfrm>
          <a:prstGeom prst="rect">
            <a:avLst/>
          </a:prstGeom>
        </p:spPr>
        <p:txBody>
          <a:bodyPr wrap="square">
            <a:spAutoFit/>
          </a:bodyPr>
          <a:lstStyle/>
          <a:p>
            <a:r>
              <a:rPr lang="en-US" b="1" dirty="0" smtClean="0"/>
              <a:t>Legends: </a:t>
            </a:r>
          </a:p>
          <a:p>
            <a:endParaRPr lang="en-US" b="1" dirty="0" smtClean="0"/>
          </a:p>
          <a:p>
            <a:r>
              <a:rPr lang="en-US" sz="1600" b="1" dirty="0" smtClean="0">
                <a:solidFill>
                  <a:schemeClr val="accent6">
                    <a:lumMod val="75000"/>
                  </a:schemeClr>
                </a:solidFill>
              </a:rPr>
              <a:t>Green</a:t>
            </a:r>
            <a:r>
              <a:rPr lang="en-US" sz="1600" b="1" dirty="0" smtClean="0"/>
              <a:t> </a:t>
            </a:r>
            <a:r>
              <a:rPr lang="en-US" sz="1600" dirty="0" smtClean="0"/>
              <a:t>– Visited Store/Customer (with login and logout)</a:t>
            </a:r>
          </a:p>
          <a:p>
            <a:r>
              <a:rPr lang="en-US" sz="1600" b="1" dirty="0" smtClean="0">
                <a:solidFill>
                  <a:schemeClr val="accent4">
                    <a:lumMod val="60000"/>
                    <a:lumOff val="40000"/>
                  </a:schemeClr>
                </a:solidFill>
              </a:rPr>
              <a:t>Yellow</a:t>
            </a:r>
            <a:r>
              <a:rPr lang="en-US" sz="1600" b="1" dirty="0" smtClean="0"/>
              <a:t> </a:t>
            </a:r>
            <a:r>
              <a:rPr lang="en-US" sz="1600" dirty="0" smtClean="0"/>
              <a:t>– Unvisited Store/Customer</a:t>
            </a:r>
            <a:endParaRPr lang="en-US" sz="1600" dirty="0"/>
          </a:p>
        </p:txBody>
      </p:sp>
      <p:sp>
        <p:nvSpPr>
          <p:cNvPr id="15" name="Rectangle 14"/>
          <p:cNvSpPr/>
          <p:nvPr/>
        </p:nvSpPr>
        <p:spPr>
          <a:xfrm>
            <a:off x="4655792" y="2953661"/>
            <a:ext cx="7034401" cy="1631216"/>
          </a:xfrm>
          <a:prstGeom prst="rect">
            <a:avLst/>
          </a:prstGeom>
        </p:spPr>
        <p:txBody>
          <a:bodyPr wrap="square">
            <a:spAutoFit/>
          </a:bodyPr>
          <a:lstStyle/>
          <a:p>
            <a:r>
              <a:rPr lang="en-US" b="1" dirty="0" smtClean="0"/>
              <a:t>Rules: </a:t>
            </a:r>
          </a:p>
          <a:p>
            <a:endParaRPr lang="en-US" b="1" dirty="0" smtClean="0"/>
          </a:p>
          <a:p>
            <a:r>
              <a:rPr lang="en-US" sz="1600" dirty="0" smtClean="0"/>
              <a:t>1. Merchandiser must be logged near the store area. This will prompt an error otherwise.</a:t>
            </a:r>
          </a:p>
          <a:p>
            <a:r>
              <a:rPr lang="en-US" sz="1600" dirty="0" smtClean="0"/>
              <a:t>2. Follow the ordering of schedule. Merchandiser cannot be proceed on the next customer if the previous customer is not yet visited.</a:t>
            </a:r>
            <a:endParaRPr lang="en-US" sz="1600" dirty="0"/>
          </a:p>
        </p:txBody>
      </p:sp>
      <p:grpSp>
        <p:nvGrpSpPr>
          <p:cNvPr id="6" name="Group 5"/>
          <p:cNvGrpSpPr/>
          <p:nvPr/>
        </p:nvGrpSpPr>
        <p:grpSpPr>
          <a:xfrm>
            <a:off x="541758" y="4985861"/>
            <a:ext cx="3489475" cy="936398"/>
            <a:chOff x="5436799" y="3195390"/>
            <a:chExt cx="3489475" cy="997789"/>
          </a:xfrm>
        </p:grpSpPr>
        <p:sp>
          <p:nvSpPr>
            <p:cNvPr id="7" name="Rectangle 6"/>
            <p:cNvSpPr/>
            <p:nvPr/>
          </p:nvSpPr>
          <p:spPr>
            <a:xfrm>
              <a:off x="5436799" y="3404419"/>
              <a:ext cx="3228229" cy="788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451657" y="3195390"/>
              <a:ext cx="474617" cy="411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1</a:t>
              </a:r>
              <a:endParaRPr lang="en-US" sz="1100" b="1" dirty="0"/>
            </a:p>
          </p:txBody>
        </p:sp>
      </p:grpSp>
    </p:spTree>
    <p:extLst>
      <p:ext uri="{BB962C8B-B14F-4D97-AF65-F5344CB8AC3E}">
        <p14:creationId xmlns:p14="http://schemas.microsoft.com/office/powerpoint/2010/main" val="42311683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07680" y="268305"/>
            <a:ext cx="3439886" cy="1200329"/>
          </a:xfrm>
          <a:prstGeom prst="rect">
            <a:avLst/>
          </a:prstGeom>
          <a:noFill/>
        </p:spPr>
        <p:txBody>
          <a:bodyPr wrap="square" rtlCol="0">
            <a:spAutoFit/>
          </a:bodyPr>
          <a:lstStyle/>
          <a:p>
            <a:r>
              <a:rPr lang="en-US" b="1" dirty="0" smtClean="0"/>
              <a:t>Take Picture</a:t>
            </a:r>
            <a:endParaRPr lang="en-US" dirty="0" smtClean="0"/>
          </a:p>
          <a:p>
            <a:endParaRPr lang="en-US" b="1" dirty="0" smtClean="0"/>
          </a:p>
          <a:p>
            <a:pPr marL="342900" indent="-342900">
              <a:buAutoNum type="arabicPeriod"/>
            </a:pPr>
            <a:r>
              <a:rPr lang="en-US" dirty="0" smtClean="0"/>
              <a:t>Tap Take Picture Button</a:t>
            </a:r>
          </a:p>
          <a:p>
            <a:pPr marL="342900" indent="-342900">
              <a:buAutoNum type="arabicPeriod"/>
            </a:pPr>
            <a:r>
              <a:rPr lang="en-US" dirty="0" smtClean="0"/>
              <a:t>Tap Confirm</a:t>
            </a:r>
            <a:endParaRPr lang="en-US" dirty="0"/>
          </a:p>
        </p:txBody>
      </p:sp>
      <p:pic>
        <p:nvPicPr>
          <p:cNvPr id="3" name="Picture 2"/>
          <p:cNvPicPr>
            <a:picLocks noChangeAspect="1"/>
          </p:cNvPicPr>
          <p:nvPr/>
        </p:nvPicPr>
        <p:blipFill>
          <a:blip r:embed="rId2"/>
          <a:stretch>
            <a:fillRect/>
          </a:stretch>
        </p:blipFill>
        <p:spPr>
          <a:xfrm>
            <a:off x="322497" y="268304"/>
            <a:ext cx="3338846" cy="5853821"/>
          </a:xfrm>
          <a:prstGeom prst="rect">
            <a:avLst/>
          </a:prstGeom>
        </p:spPr>
      </p:pic>
      <p:pic>
        <p:nvPicPr>
          <p:cNvPr id="4" name="Picture 3"/>
          <p:cNvPicPr>
            <a:picLocks noChangeAspect="1"/>
          </p:cNvPicPr>
          <p:nvPr/>
        </p:nvPicPr>
        <p:blipFill>
          <a:blip r:embed="rId3"/>
          <a:stretch>
            <a:fillRect/>
          </a:stretch>
        </p:blipFill>
        <p:spPr>
          <a:xfrm>
            <a:off x="4298293" y="268304"/>
            <a:ext cx="3433734" cy="5853821"/>
          </a:xfrm>
          <a:prstGeom prst="rect">
            <a:avLst/>
          </a:prstGeom>
        </p:spPr>
      </p:pic>
      <p:sp>
        <p:nvSpPr>
          <p:cNvPr id="6" name="Right Arrow 5"/>
          <p:cNvSpPr/>
          <p:nvPr/>
        </p:nvSpPr>
        <p:spPr>
          <a:xfrm>
            <a:off x="3735978" y="2987039"/>
            <a:ext cx="487680" cy="26996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881257" y="5126223"/>
            <a:ext cx="4223657" cy="646331"/>
          </a:xfrm>
          <a:prstGeom prst="rect">
            <a:avLst/>
          </a:prstGeom>
        </p:spPr>
        <p:txBody>
          <a:bodyPr wrap="square">
            <a:spAutoFit/>
          </a:bodyPr>
          <a:lstStyle/>
          <a:p>
            <a:r>
              <a:rPr lang="en-US" i="1" dirty="0" smtClean="0">
                <a:solidFill>
                  <a:srgbClr val="FF0000"/>
                </a:solidFill>
              </a:rPr>
              <a:t>*An Error message will prompt if no photo is taken</a:t>
            </a:r>
            <a:endParaRPr lang="en-US" i="1" dirty="0">
              <a:solidFill>
                <a:srgbClr val="FF0000"/>
              </a:solidFill>
            </a:endParaRPr>
          </a:p>
        </p:txBody>
      </p:sp>
      <p:grpSp>
        <p:nvGrpSpPr>
          <p:cNvPr id="8" name="Group 7"/>
          <p:cNvGrpSpPr/>
          <p:nvPr/>
        </p:nvGrpSpPr>
        <p:grpSpPr>
          <a:xfrm>
            <a:off x="322497" y="3969861"/>
            <a:ext cx="3489475" cy="936398"/>
            <a:chOff x="5436799" y="3195390"/>
            <a:chExt cx="3489475" cy="997789"/>
          </a:xfrm>
        </p:grpSpPr>
        <p:sp>
          <p:nvSpPr>
            <p:cNvPr id="9" name="Rectangle 8"/>
            <p:cNvSpPr/>
            <p:nvPr/>
          </p:nvSpPr>
          <p:spPr>
            <a:xfrm>
              <a:off x="5436799" y="3404419"/>
              <a:ext cx="3228229" cy="788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451657" y="3195390"/>
              <a:ext cx="474617" cy="411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1</a:t>
              </a:r>
              <a:endParaRPr lang="en-US" sz="1100" b="1" dirty="0"/>
            </a:p>
          </p:txBody>
        </p:sp>
      </p:grpSp>
      <p:grpSp>
        <p:nvGrpSpPr>
          <p:cNvPr id="12" name="Group 11"/>
          <p:cNvGrpSpPr/>
          <p:nvPr/>
        </p:nvGrpSpPr>
        <p:grpSpPr>
          <a:xfrm>
            <a:off x="4391782" y="4438060"/>
            <a:ext cx="3489475" cy="936398"/>
            <a:chOff x="5436799" y="3195390"/>
            <a:chExt cx="3489475" cy="997789"/>
          </a:xfrm>
        </p:grpSpPr>
        <p:sp>
          <p:nvSpPr>
            <p:cNvPr id="13" name="Rectangle 12"/>
            <p:cNvSpPr/>
            <p:nvPr/>
          </p:nvSpPr>
          <p:spPr>
            <a:xfrm>
              <a:off x="5436799" y="3404419"/>
              <a:ext cx="3228229" cy="788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451657" y="3195390"/>
              <a:ext cx="474617" cy="411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2</a:t>
              </a:r>
              <a:endParaRPr lang="en-US" sz="1100" b="1" dirty="0"/>
            </a:p>
          </p:txBody>
        </p:sp>
      </p:grpSp>
    </p:spTree>
    <p:extLst>
      <p:ext uri="{BB962C8B-B14F-4D97-AF65-F5344CB8AC3E}">
        <p14:creationId xmlns:p14="http://schemas.microsoft.com/office/powerpoint/2010/main" val="22088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1604" y="174171"/>
            <a:ext cx="3692716" cy="6174928"/>
          </a:xfrm>
          <a:prstGeom prst="rect">
            <a:avLst/>
          </a:prstGeom>
        </p:spPr>
      </p:pic>
      <p:sp>
        <p:nvSpPr>
          <p:cNvPr id="8" name="TextBox 7"/>
          <p:cNvSpPr txBox="1"/>
          <p:nvPr/>
        </p:nvSpPr>
        <p:spPr>
          <a:xfrm>
            <a:off x="4929051" y="174171"/>
            <a:ext cx="6514012" cy="1846659"/>
          </a:xfrm>
          <a:prstGeom prst="rect">
            <a:avLst/>
          </a:prstGeom>
          <a:noFill/>
        </p:spPr>
        <p:txBody>
          <a:bodyPr wrap="square" rtlCol="0">
            <a:spAutoFit/>
          </a:bodyPr>
          <a:lstStyle/>
          <a:p>
            <a:r>
              <a:rPr lang="en-US" b="1" dirty="0" smtClean="0"/>
              <a:t>Downloading Data</a:t>
            </a:r>
          </a:p>
          <a:p>
            <a:endParaRPr lang="en-US" sz="1400" b="1" dirty="0" smtClean="0"/>
          </a:p>
          <a:p>
            <a:pPr marL="285750" indent="-285750">
              <a:buFontTx/>
              <a:buChar char="-"/>
            </a:pPr>
            <a:r>
              <a:rPr lang="en-US" sz="1400" dirty="0" smtClean="0"/>
              <a:t>Where all components used for offline saving of inventory are loaded.</a:t>
            </a:r>
          </a:p>
          <a:p>
            <a:pPr marL="285750" indent="-285750">
              <a:buFontTx/>
              <a:buChar char="-"/>
            </a:pPr>
            <a:r>
              <a:rPr lang="en-US" sz="1400" dirty="0" smtClean="0"/>
              <a:t>Make sure all status are “Ok” else close the mobile app then try to store login again</a:t>
            </a:r>
            <a:endParaRPr lang="en-US" sz="1400" dirty="0"/>
          </a:p>
          <a:p>
            <a:endParaRPr lang="en-US" dirty="0" smtClean="0"/>
          </a:p>
          <a:p>
            <a:endParaRPr lang="en-US" b="1" dirty="0" smtClean="0"/>
          </a:p>
          <a:p>
            <a:pPr marL="342900" indent="-342900">
              <a:buAutoNum type="arabicPeriod"/>
            </a:pPr>
            <a:r>
              <a:rPr lang="en-US" dirty="0" smtClean="0"/>
              <a:t>Tap Proceed to Store Login Button</a:t>
            </a:r>
          </a:p>
        </p:txBody>
      </p:sp>
      <p:grpSp>
        <p:nvGrpSpPr>
          <p:cNvPr id="4" name="Group 3"/>
          <p:cNvGrpSpPr/>
          <p:nvPr/>
        </p:nvGrpSpPr>
        <p:grpSpPr>
          <a:xfrm>
            <a:off x="594845" y="2020830"/>
            <a:ext cx="3489475" cy="936398"/>
            <a:chOff x="5436799" y="3195390"/>
            <a:chExt cx="3489475" cy="997789"/>
          </a:xfrm>
        </p:grpSpPr>
        <p:sp>
          <p:nvSpPr>
            <p:cNvPr id="5" name="Rectangle 4"/>
            <p:cNvSpPr/>
            <p:nvPr/>
          </p:nvSpPr>
          <p:spPr>
            <a:xfrm>
              <a:off x="5436799" y="3404419"/>
              <a:ext cx="3228229" cy="788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8451657" y="3195390"/>
              <a:ext cx="474617" cy="411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1</a:t>
              </a:r>
              <a:endParaRPr lang="en-US" sz="1100" b="1" dirty="0"/>
            </a:p>
          </p:txBody>
        </p:sp>
      </p:grpSp>
    </p:spTree>
    <p:extLst>
      <p:ext uri="{BB962C8B-B14F-4D97-AF65-F5344CB8AC3E}">
        <p14:creationId xmlns:p14="http://schemas.microsoft.com/office/powerpoint/2010/main" val="1089116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3458" y="217713"/>
            <a:ext cx="3641525" cy="6370979"/>
          </a:xfrm>
          <a:prstGeom prst="rect">
            <a:avLst/>
          </a:prstGeom>
        </p:spPr>
      </p:pic>
      <p:sp>
        <p:nvSpPr>
          <p:cNvPr id="8" name="TextBox 7"/>
          <p:cNvSpPr txBox="1"/>
          <p:nvPr/>
        </p:nvSpPr>
        <p:spPr>
          <a:xfrm>
            <a:off x="4929051" y="174171"/>
            <a:ext cx="6514012" cy="2308324"/>
          </a:xfrm>
          <a:prstGeom prst="rect">
            <a:avLst/>
          </a:prstGeom>
          <a:noFill/>
        </p:spPr>
        <p:txBody>
          <a:bodyPr wrap="square" rtlCol="0">
            <a:spAutoFit/>
          </a:bodyPr>
          <a:lstStyle/>
          <a:p>
            <a:r>
              <a:rPr lang="en-US" b="1" dirty="0" smtClean="0"/>
              <a:t>Home Screen</a:t>
            </a:r>
          </a:p>
          <a:p>
            <a:endParaRPr lang="en-US" sz="1400" b="1" dirty="0" smtClean="0"/>
          </a:p>
          <a:p>
            <a:r>
              <a:rPr lang="en-US" sz="1600" dirty="0" smtClean="0"/>
              <a:t>This Screen displays</a:t>
            </a:r>
          </a:p>
          <a:p>
            <a:endParaRPr lang="en-US" sz="1600" dirty="0" smtClean="0"/>
          </a:p>
          <a:p>
            <a:pPr marL="285750" indent="-285750">
              <a:buFont typeface="Arial" panose="020B0604020202020204" pitchFamily="34" charset="0"/>
              <a:buChar char="•"/>
            </a:pPr>
            <a:r>
              <a:rPr lang="en-US" sz="1600" dirty="0" smtClean="0"/>
              <a:t>Name </a:t>
            </a:r>
            <a:r>
              <a:rPr lang="en-US" sz="1600" dirty="0"/>
              <a:t>of Merchandiser logged in the application </a:t>
            </a:r>
            <a:r>
              <a:rPr lang="en-US" sz="1600" dirty="0" smtClean="0"/>
              <a:t> </a:t>
            </a:r>
          </a:p>
          <a:p>
            <a:pPr marL="285750" indent="-285750">
              <a:buFont typeface="Arial" panose="020B0604020202020204" pitchFamily="34" charset="0"/>
              <a:buChar char="•"/>
            </a:pPr>
            <a:r>
              <a:rPr lang="en-US" sz="1600" dirty="0" smtClean="0"/>
              <a:t>Log-in </a:t>
            </a:r>
            <a:r>
              <a:rPr lang="en-US" sz="1600" dirty="0"/>
              <a:t>type </a:t>
            </a:r>
            <a:endParaRPr lang="en-US" sz="1600" dirty="0" smtClean="0"/>
          </a:p>
          <a:p>
            <a:pPr marL="285750" indent="-285750">
              <a:buFont typeface="Arial" panose="020B0604020202020204" pitchFamily="34" charset="0"/>
              <a:buChar char="•"/>
            </a:pPr>
            <a:r>
              <a:rPr lang="en-US" sz="1600" dirty="0" smtClean="0"/>
              <a:t>Name </a:t>
            </a:r>
            <a:r>
              <a:rPr lang="en-US" sz="1600" dirty="0"/>
              <a:t>of customer if the log-in type is “Store Login” </a:t>
            </a:r>
            <a:endParaRPr lang="en-US" sz="1600" dirty="0" smtClean="0"/>
          </a:p>
          <a:p>
            <a:pPr marL="285750" indent="-285750">
              <a:buFont typeface="Arial" panose="020B0604020202020204" pitchFamily="34" charset="0"/>
              <a:buChar char="•"/>
            </a:pPr>
            <a:r>
              <a:rPr lang="en-US" sz="1600" dirty="0" smtClean="0"/>
              <a:t>Latest </a:t>
            </a:r>
            <a:r>
              <a:rPr lang="en-US" sz="1600" dirty="0"/>
              <a:t>announcements from the administrator  </a:t>
            </a:r>
            <a:endParaRPr lang="en-US" sz="1600" dirty="0" smtClean="0"/>
          </a:p>
          <a:p>
            <a:pPr marL="285750" indent="-285750">
              <a:buFont typeface="Arial" panose="020B0604020202020204" pitchFamily="34" charset="0"/>
              <a:buChar char="•"/>
            </a:pPr>
            <a:r>
              <a:rPr lang="en-US" sz="1600" dirty="0" smtClean="0"/>
              <a:t>Today’s </a:t>
            </a:r>
            <a:r>
              <a:rPr lang="en-US" sz="1600" dirty="0"/>
              <a:t>schedule of the merchandiser </a:t>
            </a:r>
            <a:endParaRPr lang="en-US" sz="2000" dirty="0" smtClean="0"/>
          </a:p>
        </p:txBody>
      </p:sp>
      <p:pic>
        <p:nvPicPr>
          <p:cNvPr id="5" name="Picture 4"/>
          <p:cNvPicPr>
            <a:picLocks noChangeAspect="1"/>
          </p:cNvPicPr>
          <p:nvPr/>
        </p:nvPicPr>
        <p:blipFill>
          <a:blip r:embed="rId3"/>
          <a:stretch>
            <a:fillRect/>
          </a:stretch>
        </p:blipFill>
        <p:spPr>
          <a:xfrm>
            <a:off x="4929051" y="2965424"/>
            <a:ext cx="457200" cy="552450"/>
          </a:xfrm>
          <a:prstGeom prst="rect">
            <a:avLst/>
          </a:prstGeom>
        </p:spPr>
      </p:pic>
      <p:sp>
        <p:nvSpPr>
          <p:cNvPr id="9" name="TextBox 8"/>
          <p:cNvSpPr txBox="1"/>
          <p:nvPr/>
        </p:nvSpPr>
        <p:spPr>
          <a:xfrm>
            <a:off x="5503817" y="3104997"/>
            <a:ext cx="4781006" cy="369332"/>
          </a:xfrm>
          <a:prstGeom prst="rect">
            <a:avLst/>
          </a:prstGeom>
          <a:noFill/>
        </p:spPr>
        <p:txBody>
          <a:bodyPr wrap="square" rtlCol="0">
            <a:spAutoFit/>
          </a:bodyPr>
          <a:lstStyle/>
          <a:p>
            <a:r>
              <a:rPr lang="en-US" dirty="0" smtClean="0"/>
              <a:t>Tap this Icon to display the sidebar menu</a:t>
            </a:r>
            <a:endParaRPr lang="en-US" dirty="0"/>
          </a:p>
        </p:txBody>
      </p:sp>
      <p:sp>
        <p:nvSpPr>
          <p:cNvPr id="6" name="Rectangle 5"/>
          <p:cNvSpPr/>
          <p:nvPr/>
        </p:nvSpPr>
        <p:spPr>
          <a:xfrm>
            <a:off x="4929050" y="4540169"/>
            <a:ext cx="6412049" cy="1354217"/>
          </a:xfrm>
          <a:prstGeom prst="rect">
            <a:avLst/>
          </a:prstGeom>
        </p:spPr>
        <p:txBody>
          <a:bodyPr wrap="square">
            <a:spAutoFit/>
          </a:bodyPr>
          <a:lstStyle/>
          <a:p>
            <a:r>
              <a:rPr lang="en-US" sz="1600" i="1" dirty="0" smtClean="0">
                <a:solidFill>
                  <a:srgbClr val="FF0000"/>
                </a:solidFill>
              </a:rPr>
              <a:t>Note:</a:t>
            </a:r>
          </a:p>
          <a:p>
            <a:pPr marL="285750" indent="-285750">
              <a:buFont typeface="Arial" panose="020B0604020202020204" pitchFamily="34" charset="0"/>
              <a:buChar char="•"/>
            </a:pPr>
            <a:r>
              <a:rPr lang="en-US" sz="1600" i="1" dirty="0" smtClean="0">
                <a:solidFill>
                  <a:srgbClr val="FF0000"/>
                </a:solidFill>
              </a:rPr>
              <a:t>Swipe down the screen to reload and refresh the app in order  to get the latest updates from the server (update of schedule, announcements etc..)</a:t>
            </a:r>
          </a:p>
          <a:p>
            <a:endParaRPr lang="en-US" i="1" dirty="0">
              <a:solidFill>
                <a:srgbClr val="FF0000"/>
              </a:solidFill>
            </a:endParaRPr>
          </a:p>
        </p:txBody>
      </p:sp>
    </p:spTree>
    <p:extLst>
      <p:ext uri="{BB962C8B-B14F-4D97-AF65-F5344CB8AC3E}">
        <p14:creationId xmlns:p14="http://schemas.microsoft.com/office/powerpoint/2010/main" val="42654973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929051" y="174171"/>
            <a:ext cx="6514012" cy="3539430"/>
          </a:xfrm>
          <a:prstGeom prst="rect">
            <a:avLst/>
          </a:prstGeom>
          <a:noFill/>
        </p:spPr>
        <p:txBody>
          <a:bodyPr wrap="square" rtlCol="0">
            <a:spAutoFit/>
          </a:bodyPr>
          <a:lstStyle/>
          <a:p>
            <a:r>
              <a:rPr lang="en-US" b="1" dirty="0" smtClean="0"/>
              <a:t>Sidebar Menu Screen</a:t>
            </a:r>
          </a:p>
          <a:p>
            <a:endParaRPr lang="en-US" sz="1400" b="1" dirty="0" smtClean="0"/>
          </a:p>
          <a:p>
            <a:r>
              <a:rPr lang="en-US" sz="1600" dirty="0" smtClean="0"/>
              <a:t>This Screen contains</a:t>
            </a:r>
          </a:p>
          <a:p>
            <a:endParaRPr lang="en-US" sz="1600" dirty="0" smtClean="0"/>
          </a:p>
          <a:p>
            <a:pPr marL="285750" indent="-285750">
              <a:buFont typeface="Arial" panose="020B0604020202020204" pitchFamily="34" charset="0"/>
              <a:buChar char="•"/>
            </a:pPr>
            <a:r>
              <a:rPr lang="en-US" sz="1600" dirty="0" smtClean="0"/>
              <a:t>Merchandiser </a:t>
            </a:r>
            <a:r>
              <a:rPr lang="en-US" sz="1600" dirty="0"/>
              <a:t>Image, Name and ID</a:t>
            </a:r>
            <a:r>
              <a:rPr lang="en-US" sz="1600" dirty="0" smtClean="0"/>
              <a:t>.</a:t>
            </a:r>
          </a:p>
          <a:p>
            <a:pPr marL="285750" indent="-285750">
              <a:buFont typeface="Arial" panose="020B0604020202020204" pitchFamily="34" charset="0"/>
              <a:buChar char="•"/>
            </a:pPr>
            <a:r>
              <a:rPr lang="en-US" sz="1600" dirty="0" smtClean="0"/>
              <a:t>Home </a:t>
            </a:r>
            <a:r>
              <a:rPr lang="en-US" sz="1600" dirty="0"/>
              <a:t>screen of the application. </a:t>
            </a:r>
          </a:p>
          <a:p>
            <a:pPr marL="285750" indent="-285750">
              <a:buFont typeface="Arial" panose="020B0604020202020204" pitchFamily="34" charset="0"/>
              <a:buChar char="•"/>
            </a:pPr>
            <a:r>
              <a:rPr lang="en-US" sz="1600" dirty="0" smtClean="0"/>
              <a:t>Profile </a:t>
            </a:r>
            <a:r>
              <a:rPr lang="en-US" sz="1600" dirty="0"/>
              <a:t>page of the merchandiser. </a:t>
            </a:r>
          </a:p>
          <a:p>
            <a:pPr marL="285750" indent="-285750">
              <a:buFont typeface="Arial" panose="020B0604020202020204" pitchFamily="34" charset="0"/>
              <a:buChar char="•"/>
            </a:pPr>
            <a:r>
              <a:rPr lang="en-US" sz="1600" dirty="0" smtClean="0"/>
              <a:t>Schedule </a:t>
            </a:r>
            <a:r>
              <a:rPr lang="en-US" sz="1600" dirty="0"/>
              <a:t>of the merchandiser. </a:t>
            </a:r>
          </a:p>
          <a:p>
            <a:pPr marL="285750" indent="-285750">
              <a:buFont typeface="Arial" panose="020B0604020202020204" pitchFamily="34" charset="0"/>
              <a:buChar char="•"/>
            </a:pPr>
            <a:r>
              <a:rPr lang="en-US" sz="1600" dirty="0" smtClean="0"/>
              <a:t>Submission </a:t>
            </a:r>
            <a:r>
              <a:rPr lang="en-US" sz="1600" dirty="0"/>
              <a:t>of inventory per customer. </a:t>
            </a:r>
            <a:endParaRPr lang="en-US" sz="1600" dirty="0" smtClean="0"/>
          </a:p>
          <a:p>
            <a:pPr marL="285750" indent="-285750">
              <a:buFont typeface="Arial" panose="020B0604020202020204" pitchFamily="34" charset="0"/>
              <a:buChar char="•"/>
            </a:pPr>
            <a:r>
              <a:rPr lang="en-US" sz="1600" dirty="0" smtClean="0"/>
              <a:t>History </a:t>
            </a:r>
            <a:r>
              <a:rPr lang="en-US" sz="1600" dirty="0"/>
              <a:t>of all submitted inventory. </a:t>
            </a:r>
            <a:endParaRPr lang="en-US" sz="1600" dirty="0" smtClean="0"/>
          </a:p>
          <a:p>
            <a:pPr marL="285750" indent="-285750">
              <a:buFont typeface="Arial" panose="020B0604020202020204" pitchFamily="34" charset="0"/>
              <a:buChar char="•"/>
            </a:pPr>
            <a:r>
              <a:rPr lang="en-US" sz="1600" dirty="0" smtClean="0"/>
              <a:t>Announcements </a:t>
            </a:r>
            <a:r>
              <a:rPr lang="en-US" sz="1600" dirty="0"/>
              <a:t>from administrator. </a:t>
            </a:r>
            <a:endParaRPr lang="en-US" sz="1600" dirty="0" smtClean="0"/>
          </a:p>
          <a:p>
            <a:pPr marL="285750" indent="-285750">
              <a:buFont typeface="Arial" panose="020B0604020202020204" pitchFamily="34" charset="0"/>
              <a:buChar char="•"/>
            </a:pPr>
            <a:r>
              <a:rPr lang="en-US" sz="1600" dirty="0" smtClean="0"/>
              <a:t>Send </a:t>
            </a:r>
            <a:r>
              <a:rPr lang="en-US" sz="1600" dirty="0"/>
              <a:t>Message functionality. </a:t>
            </a:r>
          </a:p>
          <a:p>
            <a:pPr marL="285750" indent="-285750">
              <a:buFont typeface="Arial" panose="020B0604020202020204" pitchFamily="34" charset="0"/>
              <a:buChar char="•"/>
            </a:pPr>
            <a:r>
              <a:rPr lang="en-US" sz="1600" dirty="0" smtClean="0"/>
              <a:t>About </a:t>
            </a:r>
            <a:r>
              <a:rPr lang="en-US" sz="1600" dirty="0"/>
              <a:t>page including application information and copyright </a:t>
            </a:r>
            <a:endParaRPr lang="en-US" sz="1600" dirty="0" smtClean="0"/>
          </a:p>
          <a:p>
            <a:pPr marL="285750" indent="-285750">
              <a:buFont typeface="Arial" panose="020B0604020202020204" pitchFamily="34" charset="0"/>
              <a:buChar char="•"/>
            </a:pPr>
            <a:r>
              <a:rPr lang="en-US" sz="1600" dirty="0" smtClean="0"/>
              <a:t>Logout </a:t>
            </a:r>
            <a:r>
              <a:rPr lang="en-US" sz="1600" dirty="0"/>
              <a:t>button.</a:t>
            </a:r>
            <a:endParaRPr lang="en-US" sz="2000" dirty="0" smtClean="0"/>
          </a:p>
        </p:txBody>
      </p:sp>
      <p:grpSp>
        <p:nvGrpSpPr>
          <p:cNvPr id="6" name="Group 5"/>
          <p:cNvGrpSpPr/>
          <p:nvPr/>
        </p:nvGrpSpPr>
        <p:grpSpPr>
          <a:xfrm>
            <a:off x="526402" y="174171"/>
            <a:ext cx="3206978" cy="6305006"/>
            <a:chOff x="526402" y="174171"/>
            <a:chExt cx="2748023" cy="5402688"/>
          </a:xfrm>
        </p:grpSpPr>
        <p:pic>
          <p:nvPicPr>
            <p:cNvPr id="3" name="Picture 2"/>
            <p:cNvPicPr>
              <a:picLocks noChangeAspect="1"/>
            </p:cNvPicPr>
            <p:nvPr/>
          </p:nvPicPr>
          <p:blipFill>
            <a:blip r:embed="rId2"/>
            <a:stretch>
              <a:fillRect/>
            </a:stretch>
          </p:blipFill>
          <p:spPr>
            <a:xfrm>
              <a:off x="526402" y="174171"/>
              <a:ext cx="2748022" cy="4713835"/>
            </a:xfrm>
            <a:prstGeom prst="rect">
              <a:avLst/>
            </a:prstGeom>
          </p:spPr>
        </p:pic>
        <p:pic>
          <p:nvPicPr>
            <p:cNvPr id="4" name="Picture 3"/>
            <p:cNvPicPr>
              <a:picLocks noChangeAspect="1"/>
            </p:cNvPicPr>
            <p:nvPr/>
          </p:nvPicPr>
          <p:blipFill>
            <a:blip r:embed="rId3"/>
            <a:stretch>
              <a:fillRect/>
            </a:stretch>
          </p:blipFill>
          <p:spPr>
            <a:xfrm>
              <a:off x="526403" y="4814372"/>
              <a:ext cx="2748022" cy="762487"/>
            </a:xfrm>
            <a:prstGeom prst="rect">
              <a:avLst/>
            </a:prstGeom>
          </p:spPr>
        </p:pic>
      </p:grpSp>
      <p:sp>
        <p:nvSpPr>
          <p:cNvPr id="11" name="TextBox 10"/>
          <p:cNvSpPr txBox="1"/>
          <p:nvPr/>
        </p:nvSpPr>
        <p:spPr>
          <a:xfrm>
            <a:off x="5520282" y="4341614"/>
            <a:ext cx="4781006" cy="369332"/>
          </a:xfrm>
          <a:prstGeom prst="rect">
            <a:avLst/>
          </a:prstGeom>
          <a:noFill/>
        </p:spPr>
        <p:txBody>
          <a:bodyPr wrap="square" rtlCol="0">
            <a:spAutoFit/>
          </a:bodyPr>
          <a:lstStyle/>
          <a:p>
            <a:r>
              <a:rPr lang="en-US" dirty="0" smtClean="0"/>
              <a:t>Tap this Icon to hide the sidebar menu</a:t>
            </a:r>
            <a:endParaRPr lang="en-US" dirty="0"/>
          </a:p>
        </p:txBody>
      </p:sp>
      <p:pic>
        <p:nvPicPr>
          <p:cNvPr id="7" name="Picture 6"/>
          <p:cNvPicPr>
            <a:picLocks noChangeAspect="1"/>
          </p:cNvPicPr>
          <p:nvPr/>
        </p:nvPicPr>
        <p:blipFill>
          <a:blip r:embed="rId4"/>
          <a:stretch>
            <a:fillRect/>
          </a:stretch>
        </p:blipFill>
        <p:spPr>
          <a:xfrm>
            <a:off x="4929051" y="4269105"/>
            <a:ext cx="485775" cy="514350"/>
          </a:xfrm>
          <a:prstGeom prst="rect">
            <a:avLst/>
          </a:prstGeom>
        </p:spPr>
      </p:pic>
    </p:spTree>
    <p:extLst>
      <p:ext uri="{BB962C8B-B14F-4D97-AF65-F5344CB8AC3E}">
        <p14:creationId xmlns:p14="http://schemas.microsoft.com/office/powerpoint/2010/main" val="26107563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929051" y="174171"/>
            <a:ext cx="6514012" cy="1077218"/>
          </a:xfrm>
          <a:prstGeom prst="rect">
            <a:avLst/>
          </a:prstGeom>
          <a:noFill/>
        </p:spPr>
        <p:txBody>
          <a:bodyPr wrap="square" rtlCol="0">
            <a:spAutoFit/>
          </a:bodyPr>
          <a:lstStyle/>
          <a:p>
            <a:r>
              <a:rPr lang="en-US" b="1" dirty="0" smtClean="0"/>
              <a:t>Submit Inventory</a:t>
            </a:r>
          </a:p>
          <a:p>
            <a:endParaRPr lang="en-US" sz="1400" b="1" dirty="0" smtClean="0"/>
          </a:p>
          <a:p>
            <a:r>
              <a:rPr lang="en-US" sz="1600" dirty="0" smtClean="0"/>
              <a:t>This </a:t>
            </a:r>
            <a:r>
              <a:rPr lang="en-US" sz="1600" dirty="0"/>
              <a:t>Screen </a:t>
            </a:r>
            <a:r>
              <a:rPr lang="en-US" sz="1600" dirty="0" smtClean="0"/>
              <a:t>includes </a:t>
            </a:r>
            <a:r>
              <a:rPr lang="en-US" sz="1600" dirty="0"/>
              <a:t>the summary of all inventory count </a:t>
            </a:r>
            <a:r>
              <a:rPr lang="en-US" sz="1600" dirty="0" smtClean="0"/>
              <a:t>(Delivery, Return and Physical Count)</a:t>
            </a:r>
          </a:p>
        </p:txBody>
      </p:sp>
      <p:sp>
        <p:nvSpPr>
          <p:cNvPr id="11" name="TextBox 10"/>
          <p:cNvSpPr txBox="1"/>
          <p:nvPr/>
        </p:nvSpPr>
        <p:spPr>
          <a:xfrm>
            <a:off x="5525588" y="1430101"/>
            <a:ext cx="6274526" cy="646331"/>
          </a:xfrm>
          <a:prstGeom prst="rect">
            <a:avLst/>
          </a:prstGeom>
          <a:noFill/>
        </p:spPr>
        <p:txBody>
          <a:bodyPr wrap="square" rtlCol="0">
            <a:spAutoFit/>
          </a:bodyPr>
          <a:lstStyle/>
          <a:p>
            <a:r>
              <a:rPr lang="en-US" dirty="0" smtClean="0"/>
              <a:t>Tap this Icon to show inventory balance of all carried material in the store</a:t>
            </a:r>
            <a:endParaRPr lang="en-US" dirty="0"/>
          </a:p>
        </p:txBody>
      </p:sp>
      <p:pic>
        <p:nvPicPr>
          <p:cNvPr id="2" name="Picture 1"/>
          <p:cNvPicPr>
            <a:picLocks noChangeAspect="1"/>
          </p:cNvPicPr>
          <p:nvPr/>
        </p:nvPicPr>
        <p:blipFill>
          <a:blip r:embed="rId2"/>
          <a:stretch>
            <a:fillRect/>
          </a:stretch>
        </p:blipFill>
        <p:spPr>
          <a:xfrm>
            <a:off x="388879" y="260866"/>
            <a:ext cx="3738984" cy="6280109"/>
          </a:xfrm>
          <a:prstGeom prst="rect">
            <a:avLst/>
          </a:prstGeom>
        </p:spPr>
      </p:pic>
      <p:pic>
        <p:nvPicPr>
          <p:cNvPr id="5" name="Picture 4"/>
          <p:cNvPicPr>
            <a:picLocks noChangeAspect="1"/>
          </p:cNvPicPr>
          <p:nvPr/>
        </p:nvPicPr>
        <p:blipFill>
          <a:blip r:embed="rId3"/>
          <a:stretch>
            <a:fillRect/>
          </a:stretch>
        </p:blipFill>
        <p:spPr>
          <a:xfrm>
            <a:off x="4929051" y="1412375"/>
            <a:ext cx="476250" cy="504825"/>
          </a:xfrm>
          <a:prstGeom prst="rect">
            <a:avLst/>
          </a:prstGeom>
        </p:spPr>
      </p:pic>
      <p:pic>
        <p:nvPicPr>
          <p:cNvPr id="9" name="Picture 8"/>
          <p:cNvPicPr>
            <a:picLocks noChangeAspect="1"/>
          </p:cNvPicPr>
          <p:nvPr/>
        </p:nvPicPr>
        <p:blipFill>
          <a:blip r:embed="rId4"/>
          <a:stretch>
            <a:fillRect/>
          </a:stretch>
        </p:blipFill>
        <p:spPr>
          <a:xfrm>
            <a:off x="9286330" y="2315734"/>
            <a:ext cx="2513784" cy="2067635"/>
          </a:xfrm>
          <a:prstGeom prst="rect">
            <a:avLst/>
          </a:prstGeom>
        </p:spPr>
      </p:pic>
      <p:sp>
        <p:nvSpPr>
          <p:cNvPr id="13" name="Rectangle 12"/>
          <p:cNvSpPr/>
          <p:nvPr/>
        </p:nvSpPr>
        <p:spPr>
          <a:xfrm>
            <a:off x="4929051" y="4463969"/>
            <a:ext cx="6871063" cy="2092881"/>
          </a:xfrm>
          <a:prstGeom prst="rect">
            <a:avLst/>
          </a:prstGeom>
        </p:spPr>
        <p:txBody>
          <a:bodyPr wrap="square">
            <a:spAutoFit/>
          </a:bodyPr>
          <a:lstStyle/>
          <a:p>
            <a:r>
              <a:rPr lang="en-US" sz="1600" i="1" dirty="0" smtClean="0">
                <a:solidFill>
                  <a:srgbClr val="FF0000"/>
                </a:solidFill>
              </a:rPr>
              <a:t>Note:</a:t>
            </a:r>
          </a:p>
          <a:p>
            <a:pPr marL="285750" indent="-285750">
              <a:buFont typeface="Arial" panose="020B0604020202020204" pitchFamily="34" charset="0"/>
              <a:buChar char="•"/>
            </a:pPr>
            <a:r>
              <a:rPr lang="en-US" sz="1600" i="1" dirty="0">
                <a:solidFill>
                  <a:srgbClr val="FF0000"/>
                </a:solidFill>
              </a:rPr>
              <a:t>Delivery and return count is a must prior physical </a:t>
            </a:r>
            <a:r>
              <a:rPr lang="en-US" sz="1600" i="1" dirty="0" smtClean="0">
                <a:solidFill>
                  <a:srgbClr val="FF0000"/>
                </a:solidFill>
              </a:rPr>
              <a:t>count</a:t>
            </a:r>
          </a:p>
          <a:p>
            <a:pPr marL="285750" indent="-285750">
              <a:buFont typeface="Arial" panose="020B0604020202020204" pitchFamily="34" charset="0"/>
              <a:buChar char="•"/>
            </a:pPr>
            <a:r>
              <a:rPr lang="en-US" sz="1600" i="1" dirty="0" smtClean="0">
                <a:solidFill>
                  <a:srgbClr val="FF0000"/>
                </a:solidFill>
              </a:rPr>
              <a:t>All </a:t>
            </a:r>
            <a:r>
              <a:rPr lang="en-US" sz="1600" i="1" dirty="0">
                <a:solidFill>
                  <a:srgbClr val="FF0000"/>
                </a:solidFill>
              </a:rPr>
              <a:t>product SKU must be declared in physical </a:t>
            </a:r>
            <a:r>
              <a:rPr lang="en-US" sz="1600" i="1" dirty="0" smtClean="0">
                <a:solidFill>
                  <a:srgbClr val="FF0000"/>
                </a:solidFill>
              </a:rPr>
              <a:t>count.</a:t>
            </a:r>
          </a:p>
          <a:p>
            <a:pPr marL="285750" indent="-285750">
              <a:buFont typeface="Arial" panose="020B0604020202020204" pitchFamily="34" charset="0"/>
              <a:buChar char="•"/>
            </a:pPr>
            <a:r>
              <a:rPr lang="en-US" sz="1600" i="1" dirty="0" smtClean="0">
                <a:solidFill>
                  <a:srgbClr val="FF0000"/>
                </a:solidFill>
              </a:rPr>
              <a:t>Inventory </a:t>
            </a:r>
            <a:r>
              <a:rPr lang="en-US" sz="1600" i="1" dirty="0">
                <a:solidFill>
                  <a:srgbClr val="FF0000"/>
                </a:solidFill>
              </a:rPr>
              <a:t>can be submitted in an offline mode</a:t>
            </a:r>
            <a:r>
              <a:rPr lang="en-US" sz="1600" i="1" dirty="0" smtClean="0">
                <a:solidFill>
                  <a:srgbClr val="FF0000"/>
                </a:solidFill>
              </a:rPr>
              <a:t>.</a:t>
            </a:r>
          </a:p>
          <a:p>
            <a:pPr marL="285750" indent="-285750">
              <a:buFont typeface="Arial" panose="020B0604020202020204" pitchFamily="34" charset="0"/>
              <a:buChar char="•"/>
            </a:pPr>
            <a:r>
              <a:rPr lang="en-US" sz="1600" i="1" dirty="0" smtClean="0">
                <a:solidFill>
                  <a:srgbClr val="FF0000"/>
                </a:solidFill>
              </a:rPr>
              <a:t>if the app will be used for the first time in the store and all beginning balance are zero, delivery count and physical must be equal in order to generate beginning balance for the next visit in the store</a:t>
            </a:r>
          </a:p>
          <a:p>
            <a:endParaRPr lang="en-US" i="1" dirty="0">
              <a:solidFill>
                <a:srgbClr val="FF0000"/>
              </a:solidFill>
            </a:endParaRPr>
          </a:p>
        </p:txBody>
      </p:sp>
      <p:sp>
        <p:nvSpPr>
          <p:cNvPr id="10" name="TextBox 9"/>
          <p:cNvSpPr txBox="1"/>
          <p:nvPr/>
        </p:nvSpPr>
        <p:spPr>
          <a:xfrm>
            <a:off x="4894352" y="2442300"/>
            <a:ext cx="3625488" cy="1200329"/>
          </a:xfrm>
          <a:prstGeom prst="rect">
            <a:avLst/>
          </a:prstGeom>
          <a:noFill/>
        </p:spPr>
        <p:txBody>
          <a:bodyPr wrap="square" rtlCol="0">
            <a:spAutoFit/>
          </a:bodyPr>
          <a:lstStyle/>
          <a:p>
            <a:pPr marL="342900" indent="-342900">
              <a:buAutoNum type="arabicPeriod"/>
            </a:pPr>
            <a:r>
              <a:rPr lang="en-US" dirty="0" smtClean="0"/>
              <a:t>Tap Add Delivery Count Button</a:t>
            </a:r>
          </a:p>
          <a:p>
            <a:pPr marL="342900" indent="-342900">
              <a:buAutoNum type="arabicPeriod"/>
            </a:pPr>
            <a:r>
              <a:rPr lang="en-US" dirty="0" smtClean="0"/>
              <a:t>Tap Add Return Count Button</a:t>
            </a:r>
          </a:p>
          <a:p>
            <a:pPr marL="342900" indent="-342900">
              <a:buAutoNum type="arabicPeriod"/>
            </a:pPr>
            <a:r>
              <a:rPr lang="en-US" dirty="0" smtClean="0"/>
              <a:t>Tap Add Physical Count Button</a:t>
            </a:r>
          </a:p>
          <a:p>
            <a:pPr marL="342900" indent="-342900">
              <a:buAutoNum type="arabicPeriod"/>
            </a:pPr>
            <a:r>
              <a:rPr lang="en-US" dirty="0" smtClean="0"/>
              <a:t>Tap Submit Button</a:t>
            </a:r>
            <a:endParaRPr lang="en-US" dirty="0"/>
          </a:p>
        </p:txBody>
      </p:sp>
      <p:grpSp>
        <p:nvGrpSpPr>
          <p:cNvPr id="12" name="Group 11"/>
          <p:cNvGrpSpPr/>
          <p:nvPr/>
        </p:nvGrpSpPr>
        <p:grpSpPr>
          <a:xfrm>
            <a:off x="696083" y="1011672"/>
            <a:ext cx="1061474" cy="938458"/>
            <a:chOff x="5436800" y="3193195"/>
            <a:chExt cx="1061474" cy="999984"/>
          </a:xfrm>
        </p:grpSpPr>
        <p:sp>
          <p:nvSpPr>
            <p:cNvPr id="14" name="Rectangle 13"/>
            <p:cNvSpPr/>
            <p:nvPr/>
          </p:nvSpPr>
          <p:spPr>
            <a:xfrm>
              <a:off x="5436800" y="3404419"/>
              <a:ext cx="829006" cy="788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023657" y="3193195"/>
              <a:ext cx="474617" cy="411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1</a:t>
              </a:r>
              <a:endParaRPr lang="en-US" sz="1100" b="1" dirty="0"/>
            </a:p>
          </p:txBody>
        </p:sp>
      </p:grpSp>
      <p:grpSp>
        <p:nvGrpSpPr>
          <p:cNvPr id="19" name="Group 18"/>
          <p:cNvGrpSpPr/>
          <p:nvPr/>
        </p:nvGrpSpPr>
        <p:grpSpPr>
          <a:xfrm>
            <a:off x="1931368" y="1011672"/>
            <a:ext cx="1061474" cy="938458"/>
            <a:chOff x="5436800" y="3193195"/>
            <a:chExt cx="1061474" cy="999984"/>
          </a:xfrm>
        </p:grpSpPr>
        <p:sp>
          <p:nvSpPr>
            <p:cNvPr id="20" name="Rectangle 19"/>
            <p:cNvSpPr/>
            <p:nvPr/>
          </p:nvSpPr>
          <p:spPr>
            <a:xfrm>
              <a:off x="5436800" y="3404419"/>
              <a:ext cx="829006" cy="788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023657" y="3193195"/>
              <a:ext cx="474617" cy="411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2</a:t>
              </a:r>
              <a:endParaRPr lang="en-US" sz="1100" b="1" dirty="0"/>
            </a:p>
          </p:txBody>
        </p:sp>
      </p:grpSp>
      <p:grpSp>
        <p:nvGrpSpPr>
          <p:cNvPr id="22" name="Group 21"/>
          <p:cNvGrpSpPr/>
          <p:nvPr/>
        </p:nvGrpSpPr>
        <p:grpSpPr>
          <a:xfrm>
            <a:off x="3153295" y="1011672"/>
            <a:ext cx="1061474" cy="938458"/>
            <a:chOff x="5436800" y="3193195"/>
            <a:chExt cx="1061474" cy="999984"/>
          </a:xfrm>
        </p:grpSpPr>
        <p:sp>
          <p:nvSpPr>
            <p:cNvPr id="23" name="Rectangle 22"/>
            <p:cNvSpPr/>
            <p:nvPr/>
          </p:nvSpPr>
          <p:spPr>
            <a:xfrm>
              <a:off x="5436800" y="3404419"/>
              <a:ext cx="829006" cy="788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023657" y="3193195"/>
              <a:ext cx="474617" cy="411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3</a:t>
              </a:r>
              <a:endParaRPr lang="en-US" sz="1100" b="1" dirty="0"/>
            </a:p>
          </p:txBody>
        </p:sp>
      </p:grpSp>
      <p:grpSp>
        <p:nvGrpSpPr>
          <p:cNvPr id="25" name="Group 24"/>
          <p:cNvGrpSpPr/>
          <p:nvPr/>
        </p:nvGrpSpPr>
        <p:grpSpPr>
          <a:xfrm>
            <a:off x="752202" y="4903118"/>
            <a:ext cx="3052904" cy="933213"/>
            <a:chOff x="5436799" y="3198784"/>
            <a:chExt cx="3052904" cy="994395"/>
          </a:xfrm>
        </p:grpSpPr>
        <p:sp>
          <p:nvSpPr>
            <p:cNvPr id="26" name="Rectangle 25"/>
            <p:cNvSpPr/>
            <p:nvPr/>
          </p:nvSpPr>
          <p:spPr>
            <a:xfrm>
              <a:off x="5436799" y="3404419"/>
              <a:ext cx="2791097" cy="788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015086" y="3198784"/>
              <a:ext cx="474617" cy="41126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4</a:t>
              </a:r>
              <a:endParaRPr lang="en-US" sz="1100" b="1" dirty="0"/>
            </a:p>
          </p:txBody>
        </p:sp>
      </p:grpSp>
      <p:cxnSp>
        <p:nvCxnSpPr>
          <p:cNvPr id="4" name="Elbow Connector 3"/>
          <p:cNvCxnSpPr>
            <a:stCxn id="5" idx="2"/>
            <a:endCxn id="9" idx="0"/>
          </p:cNvCxnSpPr>
          <p:nvPr/>
        </p:nvCxnSpPr>
        <p:spPr>
          <a:xfrm rot="16200000" flipH="1">
            <a:off x="7655932" y="-571556"/>
            <a:ext cx="398534" cy="5376046"/>
          </a:xfrm>
          <a:prstGeom prst="bentConnector3">
            <a:avLst>
              <a:gd name="adj1" fmla="val 50000"/>
            </a:avLst>
          </a:prstGeom>
          <a:ln w="9525">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1091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1935</TotalTime>
  <Words>851</Words>
  <Application>Microsoft Office PowerPoint</Application>
  <PresentationFormat>Widescreen</PresentationFormat>
  <Paragraphs>222</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MobileDiser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Renz Cabato</cp:lastModifiedBy>
  <cp:revision>258</cp:revision>
  <dcterms:created xsi:type="dcterms:W3CDTF">2018-04-16T06:04:26Z</dcterms:created>
  <dcterms:modified xsi:type="dcterms:W3CDTF">2020-02-10T00:28:37Z</dcterms:modified>
</cp:coreProperties>
</file>